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4"/>
    <p:sldId id="257"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273" r:id="rId81"/>
    <p:sldId id="274" r:id="rId82"/>
    <p:sldId id="275" r:id="rId83"/>
    <p:sldId id="276" r:id="rId84"/>
    <p:sldId id="277" r:id="rId85"/>
    <p:sldId id="278" r:id="rId86"/>
    <p:sldId id="279" r:id="rId87"/>
    <p:sldId id="280" r:id="rId88"/>
    <p:sldId id="281" r:id="rId89"/>
    <p:sldId id="282" r:id="rId90"/>
    <p:sldId id="283" r:id="rId91"/>
    <p:sldId id="284" r:id="rId92"/>
    <p:sldId id="285" r:id="rId93"/>
    <p:sldId id="286" r:id="rId94"/>
    <p:sldId id="287" r:id="rId95"/>
    <p:sldId id="288" r:id="rId96"/>
    <p:sldId id="289" r:id="rId97"/>
    <p:sldId id="290" r:id="rId98"/>
    <p:sldId id="291" r:id="rId99"/>
    <p:sldId id="292" r:id="rId100"/>
    <p:sldId id="293" r:id="rId101"/>
    <p:sldId id="294" r:id="rId102"/>
    <p:sldId id="295" r:id="rId103"/>
    <p:sldId id="296" r:id="rId104"/>
    <p:sldId id="297" r:id="rId105"/>
    <p:sldId id="298" r:id="rId106"/>
    <p:sldId id="299" r:id="rId107"/>
    <p:sldId id="300" r:id="rId10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IBM Plex Sans" charset="1" panose="020B0503050203000203"/>
      <p:regular r:id="rId14"/>
    </p:embeddedFont>
    <p:embeddedFont>
      <p:font typeface="IBM Plex Sans Bold" charset="1" panose="020B0803050203000203"/>
      <p:regular r:id="rId15"/>
    </p:embeddedFont>
    <p:embeddedFont>
      <p:font typeface="IBM Plex Sans Italics" charset="1" panose="020B0503050203000203"/>
      <p:regular r:id="rId16"/>
    </p:embeddedFont>
    <p:embeddedFont>
      <p:font typeface="IBM Plex Sans Bold Italics" charset="1" panose="020B0803050203000203"/>
      <p:regular r:id="rId17"/>
    </p:embeddedFont>
    <p:embeddedFont>
      <p:font typeface="IBM Plex Sans Thin" charset="1" panose="020B0203050203000203"/>
      <p:regular r:id="rId18"/>
    </p:embeddedFont>
    <p:embeddedFont>
      <p:font typeface="IBM Plex Sans Thin Italics" charset="1" panose="020B0203050203000203"/>
      <p:regular r:id="rId19"/>
    </p:embeddedFont>
    <p:embeddedFont>
      <p:font typeface="IBM Plex Sans Medium" charset="1" panose="020B0603050203000203"/>
      <p:regular r:id="rId20"/>
    </p:embeddedFont>
    <p:embeddedFont>
      <p:font typeface="IBM Plex Sans Medium Italics" charset="1" panose="020B0603050203000203"/>
      <p:regular r:id="rId21"/>
    </p:embeddedFont>
    <p:embeddedFont>
      <p:font typeface="Antonio" charset="1" panose="02000503000000000000"/>
      <p:regular r:id="rId22"/>
    </p:embeddedFont>
    <p:embeddedFont>
      <p:font typeface="Antonio Bold" charset="1" panose="02000803000000000000"/>
      <p:regular r:id="rId23"/>
    </p:embeddedFont>
    <p:embeddedFont>
      <p:font typeface="Antonio Italics" charset="1" panose="02000503000000000000"/>
      <p:regular r:id="rId24"/>
    </p:embeddedFont>
    <p:embeddedFont>
      <p:font typeface="Antonio Bold Italics" charset="1" panose="02000803000000000000"/>
      <p:regular r:id="rId25"/>
    </p:embeddedFont>
    <p:embeddedFont>
      <p:font typeface="Antonio Light" charset="1" panose="02000303000000000000"/>
      <p:regular r:id="rId26"/>
    </p:embeddedFont>
    <p:embeddedFont>
      <p:font typeface="Antonio Light Italics" charset="1" panose="02000303000000000000"/>
      <p:regular r:id="rId27"/>
    </p:embeddedFont>
    <p:embeddedFont>
      <p:font typeface="Antonio Ultra-Bold" charset="1" panose="02000803000000000000"/>
      <p:regular r:id="rId28"/>
    </p:embeddedFont>
    <p:embeddedFont>
      <p:font typeface="Antonio Ultra-Bold Italics" charset="1" panose="02000803000000000000"/>
      <p:regular r:id="rId29"/>
    </p:embeddedFont>
    <p:embeddedFont>
      <p:font typeface="IBM Plex Sans Condensed" charset="1" panose="020B0506050203000203"/>
      <p:regular r:id="rId30"/>
    </p:embeddedFont>
    <p:embeddedFont>
      <p:font typeface="IBM Plex Sans Condensed Bold" charset="1" panose="020B0806050203000203"/>
      <p:regular r:id="rId31"/>
    </p:embeddedFont>
    <p:embeddedFont>
      <p:font typeface="IBM Plex Sans Condensed Italics" charset="1" panose="020B0506050203000203"/>
      <p:regular r:id="rId32"/>
    </p:embeddedFont>
    <p:embeddedFont>
      <p:font typeface="IBM Plex Sans Condensed Bold Italics" charset="1" panose="020B0806050203000203"/>
      <p:regular r:id="rId33"/>
    </p:embeddedFont>
    <p:embeddedFont>
      <p:font typeface="IBM Plex Sans Condensed Thin" charset="1" panose="020B0206050203000203"/>
      <p:regular r:id="rId34"/>
    </p:embeddedFont>
    <p:embeddedFont>
      <p:font typeface="IBM Plex Sans Condensed Thin Italics" charset="1" panose="020B0206050203000203"/>
      <p:regular r:id="rId35"/>
    </p:embeddedFont>
    <p:embeddedFont>
      <p:font typeface="IBM Plex Sans Condensed Medium" charset="1" panose="020B0606050203000203"/>
      <p:regular r:id="rId36"/>
    </p:embeddedFont>
    <p:embeddedFont>
      <p:font typeface="IBM Plex Sans Condensed Medium Italics" charset="1" panose="020B0606050203000203"/>
      <p:regular r:id="rId37"/>
    </p:embeddedFont>
    <p:embeddedFont>
      <p:font typeface="Open Sans" charset="1" panose="020B0606030504020204"/>
      <p:regular r:id="rId38"/>
    </p:embeddedFont>
    <p:embeddedFont>
      <p:font typeface="Open Sans Bold" charset="1" panose="020B0806030504020204"/>
      <p:regular r:id="rId39"/>
    </p:embeddedFont>
    <p:embeddedFont>
      <p:font typeface="Open Sans Italics" charset="1" panose="020B0606030504020204"/>
      <p:regular r:id="rId40"/>
    </p:embeddedFont>
    <p:embeddedFont>
      <p:font typeface="Open Sans Bold Italics" charset="1" panose="020B0806030504020204"/>
      <p:regular r:id="rId41"/>
    </p:embeddedFont>
    <p:embeddedFont>
      <p:font typeface="Open Sans Light" charset="1" panose="020B0306030504020204"/>
      <p:regular r:id="rId42"/>
    </p:embeddedFont>
    <p:embeddedFont>
      <p:font typeface="Open Sans Light Italics" charset="1" panose="020B0306030504020204"/>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
      <p:font typeface="Montserrat" charset="1" panose="00000500000000000000"/>
      <p:regular r:id="rId46"/>
    </p:embeddedFont>
    <p:embeddedFont>
      <p:font typeface="Montserrat Bold" charset="1" panose="00000800000000000000"/>
      <p:regular r:id="rId47"/>
    </p:embeddedFont>
    <p:embeddedFont>
      <p:font typeface="Montserrat Italics" charset="1" panose="00000500000000000000"/>
      <p:regular r:id="rId48"/>
    </p:embeddedFont>
    <p:embeddedFont>
      <p:font typeface="Montserrat Bold Italics" charset="1" panose="00000800000000000000"/>
      <p:regular r:id="rId49"/>
    </p:embeddedFont>
    <p:embeddedFont>
      <p:font typeface="Montserrat Thin" charset="1" panose="00000300000000000000"/>
      <p:regular r:id="rId50"/>
    </p:embeddedFont>
    <p:embeddedFont>
      <p:font typeface="Montserrat Thin Italics" charset="1" panose="00000300000000000000"/>
      <p:regular r:id="rId51"/>
    </p:embeddedFont>
    <p:embeddedFont>
      <p:font typeface="Montserrat Extra-Light" charset="1" panose="00000300000000000000"/>
      <p:regular r:id="rId52"/>
    </p:embeddedFont>
    <p:embeddedFont>
      <p:font typeface="Montserrat Extra-Light Italics" charset="1" panose="00000300000000000000"/>
      <p:regular r:id="rId53"/>
    </p:embeddedFont>
    <p:embeddedFont>
      <p:font typeface="Montserrat Light" charset="1" panose="00000400000000000000"/>
      <p:regular r:id="rId54"/>
    </p:embeddedFont>
    <p:embeddedFont>
      <p:font typeface="Montserrat Light Italics" charset="1" panose="00000400000000000000"/>
      <p:regular r:id="rId55"/>
    </p:embeddedFont>
    <p:embeddedFont>
      <p:font typeface="Montserrat Medium" charset="1" panose="00000600000000000000"/>
      <p:regular r:id="rId56"/>
    </p:embeddedFont>
    <p:embeddedFont>
      <p:font typeface="Montserrat Medium Italics" charset="1" panose="00000600000000000000"/>
      <p:regular r:id="rId57"/>
    </p:embeddedFont>
    <p:embeddedFont>
      <p:font typeface="Montserrat Semi-Bold" charset="1" panose="00000700000000000000"/>
      <p:regular r:id="rId58"/>
    </p:embeddedFont>
    <p:embeddedFont>
      <p:font typeface="Montserrat Semi-Bold Italics" charset="1" panose="00000700000000000000"/>
      <p:regular r:id="rId59"/>
    </p:embeddedFont>
    <p:embeddedFont>
      <p:font typeface="Montserrat Ultra-Bold" charset="1" panose="00000900000000000000"/>
      <p:regular r:id="rId60"/>
    </p:embeddedFont>
    <p:embeddedFont>
      <p:font typeface="Montserrat Ultra-Bold Italics" charset="1" panose="00000900000000000000"/>
      <p:regular r:id="rId61"/>
    </p:embeddedFont>
    <p:embeddedFont>
      <p:font typeface="Montserrat Heavy" charset="1" panose="00000A00000000000000"/>
      <p:regular r:id="rId62"/>
    </p:embeddedFont>
    <p:embeddedFont>
      <p:font typeface="Montserrat Heavy Italics" charset="1" panose="00000A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37.xml" Type="http://schemas.openxmlformats.org/officeDocument/2006/relationships/slide"/><Relationship Id="rId101" Target="slides/slide38.xml" Type="http://schemas.openxmlformats.org/officeDocument/2006/relationships/slide"/><Relationship Id="rId102" Target="slides/slide39.xml" Type="http://schemas.openxmlformats.org/officeDocument/2006/relationships/slide"/><Relationship Id="rId103" Target="slides/slide40.xml" Type="http://schemas.openxmlformats.org/officeDocument/2006/relationships/slide"/><Relationship Id="rId104" Target="slides/slide41.xml" Type="http://schemas.openxmlformats.org/officeDocument/2006/relationships/slide"/><Relationship Id="rId105" Target="slides/slide42.xml" Type="http://schemas.openxmlformats.org/officeDocument/2006/relationships/slide"/><Relationship Id="rId106" Target="slides/slide43.xml" Type="http://schemas.openxmlformats.org/officeDocument/2006/relationships/slide"/><Relationship Id="rId107" Target="slides/slide44.xml" Type="http://schemas.openxmlformats.org/officeDocument/2006/relationships/slide"/><Relationship Id="rId108" Target="slides/slide4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slides/slide1.xml" Type="http://schemas.openxmlformats.org/officeDocument/2006/relationships/slide"/><Relationship Id="rId65" Target="slides/slide2.xml" Type="http://schemas.openxmlformats.org/officeDocument/2006/relationships/slide"/><Relationship Id="rId66" Target="slides/slide3.xml" Type="http://schemas.openxmlformats.org/officeDocument/2006/relationships/slide"/><Relationship Id="rId67" Target="slides/slide4.xml" Type="http://schemas.openxmlformats.org/officeDocument/2006/relationships/slide"/><Relationship Id="rId68" Target="slides/slide5.xml" Type="http://schemas.openxmlformats.org/officeDocument/2006/relationships/slide"/><Relationship Id="rId69" Target="slides/slide6.xml" Type="http://schemas.openxmlformats.org/officeDocument/2006/relationships/slide"/><Relationship Id="rId7" Target="fonts/font7.fntdata" Type="http://schemas.openxmlformats.org/officeDocument/2006/relationships/font"/><Relationship Id="rId70" Target="slides/slide7.xml" Type="http://schemas.openxmlformats.org/officeDocument/2006/relationships/slide"/><Relationship Id="rId71" Target="slides/slide8.xml" Type="http://schemas.openxmlformats.org/officeDocument/2006/relationships/slide"/><Relationship Id="rId72" Target="slides/slide9.xml" Type="http://schemas.openxmlformats.org/officeDocument/2006/relationships/slide"/><Relationship Id="rId73" Target="slides/slide10.xml" Type="http://schemas.openxmlformats.org/officeDocument/2006/relationships/slide"/><Relationship Id="rId74" Target="slides/slide11.xml" Type="http://schemas.openxmlformats.org/officeDocument/2006/relationships/slide"/><Relationship Id="rId75" Target="slides/slide12.xml" Type="http://schemas.openxmlformats.org/officeDocument/2006/relationships/slide"/><Relationship Id="rId76" Target="slides/slide13.xml" Type="http://schemas.openxmlformats.org/officeDocument/2006/relationships/slide"/><Relationship Id="rId77" Target="slides/slide14.xml" Type="http://schemas.openxmlformats.org/officeDocument/2006/relationships/slide"/><Relationship Id="rId78" Target="slides/slide15.xml" Type="http://schemas.openxmlformats.org/officeDocument/2006/relationships/slide"/><Relationship Id="rId79" Target="slides/slide16.xml" Type="http://schemas.openxmlformats.org/officeDocument/2006/relationships/slide"/><Relationship Id="rId8" Target="fonts/font8.fntdata" Type="http://schemas.openxmlformats.org/officeDocument/2006/relationships/font"/><Relationship Id="rId80" Target="slides/slide17.xml" Type="http://schemas.openxmlformats.org/officeDocument/2006/relationships/slide"/><Relationship Id="rId81" Target="slides/slide18.xml" Type="http://schemas.openxmlformats.org/officeDocument/2006/relationships/slide"/><Relationship Id="rId82" Target="slides/slide19.xml" Type="http://schemas.openxmlformats.org/officeDocument/2006/relationships/slide"/><Relationship Id="rId83" Target="slides/slide20.xml" Type="http://schemas.openxmlformats.org/officeDocument/2006/relationships/slide"/><Relationship Id="rId84" Target="slides/slide21.xml" Type="http://schemas.openxmlformats.org/officeDocument/2006/relationships/slide"/><Relationship Id="rId85" Target="slides/slide22.xml" Type="http://schemas.openxmlformats.org/officeDocument/2006/relationships/slide"/><Relationship Id="rId86" Target="slides/slide23.xml" Type="http://schemas.openxmlformats.org/officeDocument/2006/relationships/slide"/><Relationship Id="rId87" Target="slides/slide24.xml" Type="http://schemas.openxmlformats.org/officeDocument/2006/relationships/slide"/><Relationship Id="rId88" Target="slides/slide25.xml" Type="http://schemas.openxmlformats.org/officeDocument/2006/relationships/slide"/><Relationship Id="rId89" Target="slides/slide26.xml" Type="http://schemas.openxmlformats.org/officeDocument/2006/relationships/slide"/><Relationship Id="rId9" Target="fonts/font9.fntdata" Type="http://schemas.openxmlformats.org/officeDocument/2006/relationships/font"/><Relationship Id="rId90" Target="slides/slide27.xml" Type="http://schemas.openxmlformats.org/officeDocument/2006/relationships/slide"/><Relationship Id="rId91" Target="slides/slide28.xml" Type="http://schemas.openxmlformats.org/officeDocument/2006/relationships/slide"/><Relationship Id="rId92" Target="slides/slide29.xml" Type="http://schemas.openxmlformats.org/officeDocument/2006/relationships/slide"/><Relationship Id="rId93" Target="slides/slide30.xml" Type="http://schemas.openxmlformats.org/officeDocument/2006/relationships/slide"/><Relationship Id="rId94" Target="slides/slide31.xml" Type="http://schemas.openxmlformats.org/officeDocument/2006/relationships/slide"/><Relationship Id="rId95" Target="slides/slide32.xml" Type="http://schemas.openxmlformats.org/officeDocument/2006/relationships/slide"/><Relationship Id="rId96" Target="slides/slide33.xml" Type="http://schemas.openxmlformats.org/officeDocument/2006/relationships/slide"/><Relationship Id="rId97" Target="slides/slide34.xml" Type="http://schemas.openxmlformats.org/officeDocument/2006/relationships/slide"/><Relationship Id="rId98" Target="slides/slide35.xml" Type="http://schemas.openxmlformats.org/officeDocument/2006/relationships/slide"/><Relationship Id="rId99" Target="slides/slide36.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9.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2.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www.canva.com/design/DAF13leG-bg/_GV_n89wIeDbOZkRVVHIvw/edit"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9675324">
            <a:off x="-4046406" y="5491343"/>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26987" y="7937"/>
            <a:ext cx="7797035" cy="5389427"/>
          </a:xfrm>
          <a:custGeom>
            <a:avLst/>
            <a:gdLst/>
            <a:ahLst/>
            <a:cxnLst/>
            <a:rect r="r" b="b" t="t" l="l"/>
            <a:pathLst>
              <a:path h="5389427" w="7797035">
                <a:moveTo>
                  <a:pt x="0" y="0"/>
                </a:moveTo>
                <a:lnTo>
                  <a:pt x="7797035" y="0"/>
                </a:lnTo>
                <a:lnTo>
                  <a:pt x="7797035" y="5389427"/>
                </a:lnTo>
                <a:lnTo>
                  <a:pt x="0" y="5389427"/>
                </a:lnTo>
                <a:lnTo>
                  <a:pt x="0" y="0"/>
                </a:lnTo>
                <a:close/>
              </a:path>
            </a:pathLst>
          </a:custGeom>
          <a:blipFill>
            <a:blip r:embed="rId4">
              <a:extLst>
                <a:ext uri="{96DAC541-7B7A-43D3-8B79-37D633B846F1}">
                  <asvg:svgBlip xmlns:asvg="http://schemas.microsoft.com/office/drawing/2016/SVG/main" r:embed="rId5"/>
                </a:ext>
              </a:extLst>
            </a:blip>
            <a:stretch>
              <a:fillRect l="-37182" t="-88790" r="0" b="0"/>
            </a:stretch>
          </a:blipFill>
        </p:spPr>
      </p:sp>
      <p:grpSp>
        <p:nvGrpSpPr>
          <p:cNvPr name="Group 4" id="4"/>
          <p:cNvGrpSpPr/>
          <p:nvPr/>
        </p:nvGrpSpPr>
        <p:grpSpPr>
          <a:xfrm rot="0">
            <a:off x="8917265" y="-8450056"/>
            <a:ext cx="17520116" cy="1752011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a:grpSpLocks noChangeAspect="true"/>
          </p:cNvGrpSpPr>
          <p:nvPr/>
        </p:nvGrpSpPr>
        <p:grpSpPr>
          <a:xfrm rot="0">
            <a:off x="9332240" y="0"/>
            <a:ext cx="8955760" cy="895576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6"/>
              <a:stretch>
                <a:fillRect l="-35784" t="31" r="-18854" b="-3059"/>
              </a:stretch>
            </a:blipFill>
          </p:spPr>
        </p:sp>
      </p:grpSp>
      <p:grpSp>
        <p:nvGrpSpPr>
          <p:cNvPr name="Group 9" id="9"/>
          <p:cNvGrpSpPr>
            <a:grpSpLocks noChangeAspect="true"/>
          </p:cNvGrpSpPr>
          <p:nvPr/>
        </p:nvGrpSpPr>
        <p:grpSpPr>
          <a:xfrm rot="0">
            <a:off x="8252593" y="2446687"/>
            <a:ext cx="4062386" cy="4062386"/>
            <a:chOff x="0" y="0"/>
            <a:chExt cx="6350000" cy="6350000"/>
          </a:xfrm>
        </p:grpSpPr>
        <p:sp>
          <p:nvSpPr>
            <p:cNvPr name="Freeform 10" id="10"/>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1" id="11"/>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7"/>
              <a:stretch>
                <a:fillRect l="-62490" t="0" r="-62490" b="0"/>
              </a:stretch>
            </a:blipFill>
          </p:spPr>
        </p:sp>
      </p:grpSp>
      <p:grpSp>
        <p:nvGrpSpPr>
          <p:cNvPr name="Group 12" id="12"/>
          <p:cNvGrpSpPr/>
          <p:nvPr/>
        </p:nvGrpSpPr>
        <p:grpSpPr>
          <a:xfrm rot="0">
            <a:off x="9803007" y="9552252"/>
            <a:ext cx="11794672" cy="2314575"/>
            <a:chOff x="0" y="0"/>
            <a:chExt cx="3106416" cy="609600"/>
          </a:xfrm>
        </p:grpSpPr>
        <p:sp>
          <p:nvSpPr>
            <p:cNvPr name="Freeform 13" id="13"/>
            <p:cNvSpPr/>
            <p:nvPr/>
          </p:nvSpPr>
          <p:spPr>
            <a:xfrm flipH="false" flipV="false" rot="0">
              <a:off x="0" y="0"/>
              <a:ext cx="3106416" cy="609600"/>
            </a:xfrm>
            <a:custGeom>
              <a:avLst/>
              <a:gdLst/>
              <a:ahLst/>
              <a:cxnLst/>
              <a:rect r="r" b="b" t="t" l="l"/>
              <a:pathLst>
                <a:path h="609600" w="3106416">
                  <a:moveTo>
                    <a:pt x="203200" y="0"/>
                  </a:moveTo>
                  <a:lnTo>
                    <a:pt x="2903216" y="0"/>
                  </a:lnTo>
                  <a:lnTo>
                    <a:pt x="3106416" y="609600"/>
                  </a:lnTo>
                  <a:lnTo>
                    <a:pt x="0" y="609600"/>
                  </a:lnTo>
                  <a:lnTo>
                    <a:pt x="203200" y="0"/>
                  </a:lnTo>
                  <a:close/>
                </a:path>
              </a:pathLst>
            </a:custGeom>
            <a:solidFill>
              <a:srgbClr val="D9EAF3"/>
            </a:solidFill>
          </p:spPr>
        </p:sp>
        <p:sp>
          <p:nvSpPr>
            <p:cNvPr name="TextBox 14" id="14"/>
            <p:cNvSpPr txBox="true"/>
            <p:nvPr/>
          </p:nvSpPr>
          <p:spPr>
            <a:xfrm>
              <a:off x="127000" y="-38100"/>
              <a:ext cx="2852416" cy="6477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665690" y="9605730"/>
            <a:ext cx="9381225" cy="533400"/>
          </a:xfrm>
          <a:prstGeom prst="rect">
            <a:avLst/>
          </a:prstGeom>
        </p:spPr>
        <p:txBody>
          <a:bodyPr anchor="t" rtlCol="false" tIns="0" lIns="0" bIns="0" rIns="0">
            <a:spAutoFit/>
          </a:bodyPr>
          <a:lstStyle/>
          <a:p>
            <a:pPr>
              <a:lnSpc>
                <a:spcPts val="4200"/>
              </a:lnSpc>
            </a:pPr>
            <a:r>
              <a:rPr lang="en-US" sz="3000">
                <a:solidFill>
                  <a:srgbClr val="2B6993"/>
                </a:solidFill>
                <a:latin typeface="Roboto Condensed"/>
              </a:rPr>
              <a:t>PROJETO E DESENVOLVIMENTO DE SOFTWARE</a:t>
            </a:r>
          </a:p>
        </p:txBody>
      </p:sp>
      <p:sp>
        <p:nvSpPr>
          <p:cNvPr name="TextBox 16" id="16"/>
          <p:cNvSpPr txBox="true"/>
          <p:nvPr/>
        </p:nvSpPr>
        <p:spPr>
          <a:xfrm rot="0">
            <a:off x="8067790" y="7677027"/>
            <a:ext cx="2597900" cy="951248"/>
          </a:xfrm>
          <a:prstGeom prst="rect">
            <a:avLst/>
          </a:prstGeom>
        </p:spPr>
        <p:txBody>
          <a:bodyPr anchor="t" rtlCol="false" tIns="0" lIns="0" bIns="0" rIns="0">
            <a:spAutoFit/>
          </a:bodyPr>
          <a:lstStyle/>
          <a:p>
            <a:pPr>
              <a:lnSpc>
                <a:spcPts val="7701"/>
              </a:lnSpc>
            </a:pPr>
            <a:r>
              <a:rPr lang="en-US" sz="5501">
                <a:solidFill>
                  <a:srgbClr val="509FCB"/>
                </a:solidFill>
                <a:latin typeface="Roboto Condensed"/>
              </a:rPr>
              <a:t>Equipe 5</a:t>
            </a:r>
          </a:p>
        </p:txBody>
      </p:sp>
      <p:sp>
        <p:nvSpPr>
          <p:cNvPr name="TextBox 17" id="17"/>
          <p:cNvSpPr txBox="true"/>
          <p:nvPr/>
        </p:nvSpPr>
        <p:spPr>
          <a:xfrm rot="0">
            <a:off x="577237" y="6387156"/>
            <a:ext cx="10769641"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Sistema de Vendas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5337106" y="-1516906"/>
            <a:ext cx="5352128" cy="5091211"/>
          </a:xfrm>
          <a:custGeom>
            <a:avLst/>
            <a:gdLst/>
            <a:ahLst/>
            <a:cxnLst/>
            <a:rect r="r" b="b" t="t" l="l"/>
            <a:pathLst>
              <a:path h="5091211" w="5352128">
                <a:moveTo>
                  <a:pt x="0" y="0"/>
                </a:moveTo>
                <a:lnTo>
                  <a:pt x="5352128" y="0"/>
                </a:lnTo>
                <a:lnTo>
                  <a:pt x="5352128" y="5091212"/>
                </a:lnTo>
                <a:lnTo>
                  <a:pt x="0" y="5091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64367" y="664854"/>
            <a:ext cx="2227074" cy="1650819"/>
          </a:xfrm>
          <a:custGeom>
            <a:avLst/>
            <a:gdLst/>
            <a:ahLst/>
            <a:cxnLst/>
            <a:rect r="r" b="b" t="t" l="l"/>
            <a:pathLst>
              <a:path h="1650819" w="2227074">
                <a:moveTo>
                  <a:pt x="0" y="0"/>
                </a:moveTo>
                <a:lnTo>
                  <a:pt x="2227074" y="0"/>
                </a:lnTo>
                <a:lnTo>
                  <a:pt x="2227074" y="1650818"/>
                </a:lnTo>
                <a:lnTo>
                  <a:pt x="0" y="16508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675324">
            <a:off x="-495081" y="4342364"/>
            <a:ext cx="24228392" cy="8121818"/>
          </a:xfrm>
          <a:custGeom>
            <a:avLst/>
            <a:gdLst/>
            <a:ahLst/>
            <a:cxnLst/>
            <a:rect r="r" b="b" t="t" l="l"/>
            <a:pathLst>
              <a:path h="8121818" w="24228392">
                <a:moveTo>
                  <a:pt x="0" y="0"/>
                </a:moveTo>
                <a:lnTo>
                  <a:pt x="24228391" y="0"/>
                </a:lnTo>
                <a:lnTo>
                  <a:pt x="24228391"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5" id="5"/>
          <p:cNvSpPr txBox="true"/>
          <p:nvPr/>
        </p:nvSpPr>
        <p:spPr>
          <a:xfrm rot="0">
            <a:off x="749204" y="3498106"/>
            <a:ext cx="9554871" cy="109283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Representação de algo que o sistema deve fazer</a:t>
            </a:r>
          </a:p>
          <a:p>
            <a:pPr marL="647700" indent="-323850" lvl="1">
              <a:lnSpc>
                <a:spcPts val="4200"/>
              </a:lnSpc>
              <a:buFont typeface="Arial"/>
              <a:buChar char="•"/>
            </a:pPr>
            <a:r>
              <a:rPr lang="en-US" sz="3000">
                <a:solidFill>
                  <a:srgbClr val="FFFFFF"/>
                </a:solidFill>
                <a:latin typeface="Roboto Condensed"/>
              </a:rPr>
              <a:t>Descrição de interações entre o sistema e o ambiente</a:t>
            </a:r>
          </a:p>
        </p:txBody>
      </p:sp>
      <p:sp>
        <p:nvSpPr>
          <p:cNvPr name="Freeform 6" id="6"/>
          <p:cNvSpPr/>
          <p:nvPr/>
        </p:nvSpPr>
        <p:spPr>
          <a:xfrm flipH="false" flipV="false" rot="7094373">
            <a:off x="-3300396" y="6272935"/>
            <a:ext cx="7273934" cy="7875811"/>
          </a:xfrm>
          <a:custGeom>
            <a:avLst/>
            <a:gdLst/>
            <a:ahLst/>
            <a:cxnLst/>
            <a:rect r="r" b="b" t="t" l="l"/>
            <a:pathLst>
              <a:path h="7875811" w="7273934">
                <a:moveTo>
                  <a:pt x="0" y="0"/>
                </a:moveTo>
                <a:lnTo>
                  <a:pt x="7273934" y="0"/>
                </a:lnTo>
                <a:lnTo>
                  <a:pt x="7273934" y="7875811"/>
                </a:lnTo>
                <a:lnTo>
                  <a:pt x="0" y="7875811"/>
                </a:lnTo>
                <a:lnTo>
                  <a:pt x="0" y="0"/>
                </a:lnTo>
                <a:close/>
              </a:path>
            </a:pathLst>
          </a:custGeom>
          <a:blipFill>
            <a:blip r:embed="rId8">
              <a:extLst>
                <a:ext uri="{96DAC541-7B7A-43D3-8B79-37D633B846F1}">
                  <asvg:svgBlip xmlns:asvg="http://schemas.microsoft.com/office/drawing/2016/SVG/main" r:embed="rId9"/>
                </a:ext>
              </a:extLst>
            </a:blip>
            <a:stretch>
              <a:fillRect l="0" t="-40468" r="0" b="0"/>
            </a:stretch>
          </a:blipFill>
        </p:spPr>
      </p:sp>
      <p:grpSp>
        <p:nvGrpSpPr>
          <p:cNvPr name="Group 7" id="7"/>
          <p:cNvGrpSpPr/>
          <p:nvPr/>
        </p:nvGrpSpPr>
        <p:grpSpPr>
          <a:xfrm rot="0">
            <a:off x="789902" y="1490263"/>
            <a:ext cx="7395683" cy="970915"/>
            <a:chOff x="0" y="0"/>
            <a:chExt cx="9860911" cy="1294553"/>
          </a:xfrm>
        </p:grpSpPr>
        <p:sp>
          <p:nvSpPr>
            <p:cNvPr name="TextBox 8" id="8"/>
            <p:cNvSpPr txBox="true"/>
            <p:nvPr/>
          </p:nvSpPr>
          <p:spPr>
            <a:xfrm rot="0">
              <a:off x="4664991" y="-133350"/>
              <a:ext cx="5195920" cy="1427903"/>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Funcionais</a:t>
              </a:r>
            </a:p>
          </p:txBody>
        </p:sp>
        <p:sp>
          <p:nvSpPr>
            <p:cNvPr name="TextBox 9" id="9"/>
            <p:cNvSpPr txBox="true"/>
            <p:nvPr/>
          </p:nvSpPr>
          <p:spPr>
            <a:xfrm rot="0">
              <a:off x="0" y="-133350"/>
              <a:ext cx="4937757" cy="1427903"/>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Requisitos</a:t>
              </a:r>
            </a:p>
          </p:txBody>
        </p:sp>
      </p:grpSp>
      <p:sp>
        <p:nvSpPr>
          <p:cNvPr name="Freeform 10" id="10"/>
          <p:cNvSpPr/>
          <p:nvPr/>
        </p:nvSpPr>
        <p:spPr>
          <a:xfrm flipH="false" flipV="false" rot="0">
            <a:off x="10827010" y="4564906"/>
            <a:ext cx="6861412" cy="5025984"/>
          </a:xfrm>
          <a:custGeom>
            <a:avLst/>
            <a:gdLst/>
            <a:ahLst/>
            <a:cxnLst/>
            <a:rect r="r" b="b" t="t" l="l"/>
            <a:pathLst>
              <a:path h="5025984" w="6861412">
                <a:moveTo>
                  <a:pt x="0" y="0"/>
                </a:moveTo>
                <a:lnTo>
                  <a:pt x="6861412" y="0"/>
                </a:lnTo>
                <a:lnTo>
                  <a:pt x="6861412" y="5025984"/>
                </a:lnTo>
                <a:lnTo>
                  <a:pt x="0" y="50259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AutoShape 2" id="2"/>
          <p:cNvSpPr/>
          <p:nvPr/>
        </p:nvSpPr>
        <p:spPr>
          <a:xfrm>
            <a:off x="8343900" y="3914913"/>
            <a:ext cx="1685306" cy="23440"/>
          </a:xfrm>
          <a:prstGeom prst="line">
            <a:avLst/>
          </a:prstGeom>
          <a:ln cap="flat" w="76200">
            <a:solidFill>
              <a:srgbClr val="457DA4"/>
            </a:solidFill>
            <a:prstDash val="solid"/>
            <a:headEnd type="none" len="sm" w="sm"/>
            <a:tailEnd type="none" len="sm" w="sm"/>
          </a:ln>
        </p:spPr>
      </p:sp>
      <p:sp>
        <p:nvSpPr>
          <p:cNvPr name="Freeform 3" id="3"/>
          <p:cNvSpPr/>
          <p:nvPr/>
        </p:nvSpPr>
        <p:spPr>
          <a:xfrm flipH="false" flipV="false" rot="0">
            <a:off x="1028700" y="3347985"/>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44000" y="3347985"/>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59045"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RF01</a:t>
            </a:r>
          </a:p>
        </p:txBody>
      </p:sp>
      <p:sp>
        <p:nvSpPr>
          <p:cNvPr name="TextBox 6" id="6"/>
          <p:cNvSpPr txBox="true"/>
          <p:nvPr/>
        </p:nvSpPr>
        <p:spPr>
          <a:xfrm rot="0">
            <a:off x="4376970"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RF02</a:t>
            </a:r>
          </a:p>
        </p:txBody>
      </p:sp>
      <p:sp>
        <p:nvSpPr>
          <p:cNvPr name="TextBox 7" id="7"/>
          <p:cNvSpPr txBox="true"/>
          <p:nvPr/>
        </p:nvSpPr>
        <p:spPr>
          <a:xfrm rot="0">
            <a:off x="6984755"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RF03</a:t>
            </a:r>
          </a:p>
        </p:txBody>
      </p:sp>
      <p:sp>
        <p:nvSpPr>
          <p:cNvPr name="TextBox 8" id="8"/>
          <p:cNvSpPr txBox="true"/>
          <p:nvPr/>
        </p:nvSpPr>
        <p:spPr>
          <a:xfrm rot="0">
            <a:off x="9749873"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RF04</a:t>
            </a:r>
          </a:p>
        </p:txBody>
      </p:sp>
      <p:sp>
        <p:nvSpPr>
          <p:cNvPr name="TextBox 9" id="9"/>
          <p:cNvSpPr txBox="true"/>
          <p:nvPr/>
        </p:nvSpPr>
        <p:spPr>
          <a:xfrm rot="0">
            <a:off x="12518743"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RF05</a:t>
            </a:r>
          </a:p>
        </p:txBody>
      </p:sp>
      <p:sp>
        <p:nvSpPr>
          <p:cNvPr name="TextBox 10" id="10"/>
          <p:cNvSpPr txBox="true"/>
          <p:nvPr/>
        </p:nvSpPr>
        <p:spPr>
          <a:xfrm rot="0">
            <a:off x="15239988"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RF06</a:t>
            </a:r>
          </a:p>
        </p:txBody>
      </p:sp>
      <p:grpSp>
        <p:nvGrpSpPr>
          <p:cNvPr name="Group 11" id="11"/>
          <p:cNvGrpSpPr/>
          <p:nvPr/>
        </p:nvGrpSpPr>
        <p:grpSpPr>
          <a:xfrm rot="0">
            <a:off x="1028700" y="4719966"/>
            <a:ext cx="2640975" cy="5144244"/>
            <a:chOff x="0" y="0"/>
            <a:chExt cx="695566" cy="1354863"/>
          </a:xfrm>
        </p:grpSpPr>
        <p:sp>
          <p:nvSpPr>
            <p:cNvPr name="Freeform 12" id="12"/>
            <p:cNvSpPr/>
            <p:nvPr/>
          </p:nvSpPr>
          <p:spPr>
            <a:xfrm flipH="false" flipV="false" rot="0">
              <a:off x="0" y="0"/>
              <a:ext cx="695565" cy="1354863"/>
            </a:xfrm>
            <a:custGeom>
              <a:avLst/>
              <a:gdLst/>
              <a:ahLst/>
              <a:cxnLst/>
              <a:rect r="r" b="b" t="t" l="l"/>
              <a:pathLst>
                <a:path h="1354863" w="695565">
                  <a:moveTo>
                    <a:pt x="149505" y="0"/>
                  </a:moveTo>
                  <a:lnTo>
                    <a:pt x="546061" y="0"/>
                  </a:lnTo>
                  <a:cubicBezTo>
                    <a:pt x="585712" y="0"/>
                    <a:pt x="623739" y="15751"/>
                    <a:pt x="651777" y="43789"/>
                  </a:cubicBezTo>
                  <a:cubicBezTo>
                    <a:pt x="679814" y="71826"/>
                    <a:pt x="695565" y="109854"/>
                    <a:pt x="695565" y="149505"/>
                  </a:cubicBezTo>
                  <a:lnTo>
                    <a:pt x="695565" y="1205358"/>
                  </a:lnTo>
                  <a:cubicBezTo>
                    <a:pt x="695565" y="1245009"/>
                    <a:pt x="679814" y="1283036"/>
                    <a:pt x="651777" y="1311074"/>
                  </a:cubicBezTo>
                  <a:cubicBezTo>
                    <a:pt x="623739" y="1339111"/>
                    <a:pt x="585712" y="1354863"/>
                    <a:pt x="546061" y="1354863"/>
                  </a:cubicBezTo>
                  <a:lnTo>
                    <a:pt x="149505" y="1354863"/>
                  </a:lnTo>
                  <a:cubicBezTo>
                    <a:pt x="109854" y="1354863"/>
                    <a:pt x="71826" y="1339111"/>
                    <a:pt x="43789" y="1311074"/>
                  </a:cubicBezTo>
                  <a:cubicBezTo>
                    <a:pt x="15751" y="1283036"/>
                    <a:pt x="0" y="1245009"/>
                    <a:pt x="0" y="1205358"/>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3" id="13"/>
            <p:cNvSpPr txBox="true"/>
            <p:nvPr/>
          </p:nvSpPr>
          <p:spPr>
            <a:xfrm>
              <a:off x="0" y="-38100"/>
              <a:ext cx="695566" cy="139296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717017" y="4719966"/>
            <a:ext cx="2640975" cy="5144244"/>
            <a:chOff x="0" y="0"/>
            <a:chExt cx="695566" cy="1354863"/>
          </a:xfrm>
        </p:grpSpPr>
        <p:sp>
          <p:nvSpPr>
            <p:cNvPr name="Freeform 15" id="15"/>
            <p:cNvSpPr/>
            <p:nvPr/>
          </p:nvSpPr>
          <p:spPr>
            <a:xfrm flipH="false" flipV="false" rot="0">
              <a:off x="0" y="0"/>
              <a:ext cx="695565" cy="1354863"/>
            </a:xfrm>
            <a:custGeom>
              <a:avLst/>
              <a:gdLst/>
              <a:ahLst/>
              <a:cxnLst/>
              <a:rect r="r" b="b" t="t" l="l"/>
              <a:pathLst>
                <a:path h="1354863" w="695565">
                  <a:moveTo>
                    <a:pt x="149505" y="0"/>
                  </a:moveTo>
                  <a:lnTo>
                    <a:pt x="546061" y="0"/>
                  </a:lnTo>
                  <a:cubicBezTo>
                    <a:pt x="585712" y="0"/>
                    <a:pt x="623739" y="15751"/>
                    <a:pt x="651777" y="43789"/>
                  </a:cubicBezTo>
                  <a:cubicBezTo>
                    <a:pt x="679814" y="71826"/>
                    <a:pt x="695565" y="109854"/>
                    <a:pt x="695565" y="149505"/>
                  </a:cubicBezTo>
                  <a:lnTo>
                    <a:pt x="695565" y="1205358"/>
                  </a:lnTo>
                  <a:cubicBezTo>
                    <a:pt x="695565" y="1245009"/>
                    <a:pt x="679814" y="1283036"/>
                    <a:pt x="651777" y="1311074"/>
                  </a:cubicBezTo>
                  <a:cubicBezTo>
                    <a:pt x="623739" y="1339111"/>
                    <a:pt x="585712" y="1354863"/>
                    <a:pt x="546061" y="1354863"/>
                  </a:cubicBezTo>
                  <a:lnTo>
                    <a:pt x="149505" y="1354863"/>
                  </a:lnTo>
                  <a:cubicBezTo>
                    <a:pt x="109854" y="1354863"/>
                    <a:pt x="71826" y="1339111"/>
                    <a:pt x="43789" y="1311074"/>
                  </a:cubicBezTo>
                  <a:cubicBezTo>
                    <a:pt x="15751" y="1283036"/>
                    <a:pt x="0" y="1245009"/>
                    <a:pt x="0" y="1205358"/>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6" id="16"/>
            <p:cNvSpPr txBox="true"/>
            <p:nvPr/>
          </p:nvSpPr>
          <p:spPr>
            <a:xfrm>
              <a:off x="0" y="-38100"/>
              <a:ext cx="695566" cy="139296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503025" y="4719966"/>
            <a:ext cx="2640975" cy="5144244"/>
            <a:chOff x="0" y="0"/>
            <a:chExt cx="695566" cy="1354863"/>
          </a:xfrm>
        </p:grpSpPr>
        <p:sp>
          <p:nvSpPr>
            <p:cNvPr name="Freeform 18" id="18"/>
            <p:cNvSpPr/>
            <p:nvPr/>
          </p:nvSpPr>
          <p:spPr>
            <a:xfrm flipH="false" flipV="false" rot="0">
              <a:off x="0" y="0"/>
              <a:ext cx="695565" cy="1354863"/>
            </a:xfrm>
            <a:custGeom>
              <a:avLst/>
              <a:gdLst/>
              <a:ahLst/>
              <a:cxnLst/>
              <a:rect r="r" b="b" t="t" l="l"/>
              <a:pathLst>
                <a:path h="1354863" w="695565">
                  <a:moveTo>
                    <a:pt x="149505" y="0"/>
                  </a:moveTo>
                  <a:lnTo>
                    <a:pt x="546061" y="0"/>
                  </a:lnTo>
                  <a:cubicBezTo>
                    <a:pt x="585712" y="0"/>
                    <a:pt x="623739" y="15751"/>
                    <a:pt x="651777" y="43789"/>
                  </a:cubicBezTo>
                  <a:cubicBezTo>
                    <a:pt x="679814" y="71826"/>
                    <a:pt x="695565" y="109854"/>
                    <a:pt x="695565" y="149505"/>
                  </a:cubicBezTo>
                  <a:lnTo>
                    <a:pt x="695565" y="1205358"/>
                  </a:lnTo>
                  <a:cubicBezTo>
                    <a:pt x="695565" y="1245009"/>
                    <a:pt x="679814" y="1283036"/>
                    <a:pt x="651777" y="1311074"/>
                  </a:cubicBezTo>
                  <a:cubicBezTo>
                    <a:pt x="623739" y="1339111"/>
                    <a:pt x="585712" y="1354863"/>
                    <a:pt x="546061" y="1354863"/>
                  </a:cubicBezTo>
                  <a:lnTo>
                    <a:pt x="149505" y="1354863"/>
                  </a:lnTo>
                  <a:cubicBezTo>
                    <a:pt x="109854" y="1354863"/>
                    <a:pt x="71826" y="1339111"/>
                    <a:pt x="43789" y="1311074"/>
                  </a:cubicBezTo>
                  <a:cubicBezTo>
                    <a:pt x="15751" y="1283036"/>
                    <a:pt x="0" y="1245009"/>
                    <a:pt x="0" y="1205358"/>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9" id="19"/>
            <p:cNvSpPr txBox="true"/>
            <p:nvPr/>
          </p:nvSpPr>
          <p:spPr>
            <a:xfrm>
              <a:off x="0" y="-38100"/>
              <a:ext cx="695566" cy="139296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239250" y="4719966"/>
            <a:ext cx="2640975" cy="5144244"/>
            <a:chOff x="0" y="0"/>
            <a:chExt cx="695566" cy="1354863"/>
          </a:xfrm>
        </p:grpSpPr>
        <p:sp>
          <p:nvSpPr>
            <p:cNvPr name="Freeform 21" id="21"/>
            <p:cNvSpPr/>
            <p:nvPr/>
          </p:nvSpPr>
          <p:spPr>
            <a:xfrm flipH="false" flipV="false" rot="0">
              <a:off x="0" y="0"/>
              <a:ext cx="695565" cy="1354863"/>
            </a:xfrm>
            <a:custGeom>
              <a:avLst/>
              <a:gdLst/>
              <a:ahLst/>
              <a:cxnLst/>
              <a:rect r="r" b="b" t="t" l="l"/>
              <a:pathLst>
                <a:path h="1354863" w="695565">
                  <a:moveTo>
                    <a:pt x="149505" y="0"/>
                  </a:moveTo>
                  <a:lnTo>
                    <a:pt x="546061" y="0"/>
                  </a:lnTo>
                  <a:cubicBezTo>
                    <a:pt x="585712" y="0"/>
                    <a:pt x="623739" y="15751"/>
                    <a:pt x="651777" y="43789"/>
                  </a:cubicBezTo>
                  <a:cubicBezTo>
                    <a:pt x="679814" y="71826"/>
                    <a:pt x="695565" y="109854"/>
                    <a:pt x="695565" y="149505"/>
                  </a:cubicBezTo>
                  <a:lnTo>
                    <a:pt x="695565" y="1205358"/>
                  </a:lnTo>
                  <a:cubicBezTo>
                    <a:pt x="695565" y="1245009"/>
                    <a:pt x="679814" y="1283036"/>
                    <a:pt x="651777" y="1311074"/>
                  </a:cubicBezTo>
                  <a:cubicBezTo>
                    <a:pt x="623739" y="1339111"/>
                    <a:pt x="585712" y="1354863"/>
                    <a:pt x="546061" y="1354863"/>
                  </a:cubicBezTo>
                  <a:lnTo>
                    <a:pt x="149505" y="1354863"/>
                  </a:lnTo>
                  <a:cubicBezTo>
                    <a:pt x="109854" y="1354863"/>
                    <a:pt x="71826" y="1339111"/>
                    <a:pt x="43789" y="1311074"/>
                  </a:cubicBezTo>
                  <a:cubicBezTo>
                    <a:pt x="15751" y="1283036"/>
                    <a:pt x="0" y="1245009"/>
                    <a:pt x="0" y="1205358"/>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2" id="22"/>
            <p:cNvSpPr txBox="true"/>
            <p:nvPr/>
          </p:nvSpPr>
          <p:spPr>
            <a:xfrm>
              <a:off x="0" y="-38100"/>
              <a:ext cx="695566" cy="1392963"/>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1975475" y="4719966"/>
            <a:ext cx="2640975" cy="5144244"/>
            <a:chOff x="0" y="0"/>
            <a:chExt cx="695566" cy="1354863"/>
          </a:xfrm>
        </p:grpSpPr>
        <p:sp>
          <p:nvSpPr>
            <p:cNvPr name="Freeform 24" id="24"/>
            <p:cNvSpPr/>
            <p:nvPr/>
          </p:nvSpPr>
          <p:spPr>
            <a:xfrm flipH="false" flipV="false" rot="0">
              <a:off x="0" y="0"/>
              <a:ext cx="695565" cy="1354863"/>
            </a:xfrm>
            <a:custGeom>
              <a:avLst/>
              <a:gdLst/>
              <a:ahLst/>
              <a:cxnLst/>
              <a:rect r="r" b="b" t="t" l="l"/>
              <a:pathLst>
                <a:path h="1354863" w="695565">
                  <a:moveTo>
                    <a:pt x="149505" y="0"/>
                  </a:moveTo>
                  <a:lnTo>
                    <a:pt x="546061" y="0"/>
                  </a:lnTo>
                  <a:cubicBezTo>
                    <a:pt x="585712" y="0"/>
                    <a:pt x="623739" y="15751"/>
                    <a:pt x="651777" y="43789"/>
                  </a:cubicBezTo>
                  <a:cubicBezTo>
                    <a:pt x="679814" y="71826"/>
                    <a:pt x="695565" y="109854"/>
                    <a:pt x="695565" y="149505"/>
                  </a:cubicBezTo>
                  <a:lnTo>
                    <a:pt x="695565" y="1205358"/>
                  </a:lnTo>
                  <a:cubicBezTo>
                    <a:pt x="695565" y="1245009"/>
                    <a:pt x="679814" y="1283036"/>
                    <a:pt x="651777" y="1311074"/>
                  </a:cubicBezTo>
                  <a:cubicBezTo>
                    <a:pt x="623739" y="1339111"/>
                    <a:pt x="585712" y="1354863"/>
                    <a:pt x="546061" y="1354863"/>
                  </a:cubicBezTo>
                  <a:lnTo>
                    <a:pt x="149505" y="1354863"/>
                  </a:lnTo>
                  <a:cubicBezTo>
                    <a:pt x="109854" y="1354863"/>
                    <a:pt x="71826" y="1339111"/>
                    <a:pt x="43789" y="1311074"/>
                  </a:cubicBezTo>
                  <a:cubicBezTo>
                    <a:pt x="15751" y="1283036"/>
                    <a:pt x="0" y="1245009"/>
                    <a:pt x="0" y="1205358"/>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5" id="25"/>
            <p:cNvSpPr txBox="true"/>
            <p:nvPr/>
          </p:nvSpPr>
          <p:spPr>
            <a:xfrm>
              <a:off x="0" y="-38100"/>
              <a:ext cx="695566" cy="1392963"/>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4711701" y="4719966"/>
            <a:ext cx="2640975" cy="5144244"/>
            <a:chOff x="0" y="0"/>
            <a:chExt cx="695566" cy="1354863"/>
          </a:xfrm>
        </p:grpSpPr>
        <p:sp>
          <p:nvSpPr>
            <p:cNvPr name="Freeform 27" id="27"/>
            <p:cNvSpPr/>
            <p:nvPr/>
          </p:nvSpPr>
          <p:spPr>
            <a:xfrm flipH="false" flipV="false" rot="0">
              <a:off x="0" y="0"/>
              <a:ext cx="695565" cy="1354863"/>
            </a:xfrm>
            <a:custGeom>
              <a:avLst/>
              <a:gdLst/>
              <a:ahLst/>
              <a:cxnLst/>
              <a:rect r="r" b="b" t="t" l="l"/>
              <a:pathLst>
                <a:path h="1354863" w="695565">
                  <a:moveTo>
                    <a:pt x="149505" y="0"/>
                  </a:moveTo>
                  <a:lnTo>
                    <a:pt x="546061" y="0"/>
                  </a:lnTo>
                  <a:cubicBezTo>
                    <a:pt x="585712" y="0"/>
                    <a:pt x="623739" y="15751"/>
                    <a:pt x="651777" y="43789"/>
                  </a:cubicBezTo>
                  <a:cubicBezTo>
                    <a:pt x="679814" y="71826"/>
                    <a:pt x="695565" y="109854"/>
                    <a:pt x="695565" y="149505"/>
                  </a:cubicBezTo>
                  <a:lnTo>
                    <a:pt x="695565" y="1205358"/>
                  </a:lnTo>
                  <a:cubicBezTo>
                    <a:pt x="695565" y="1245009"/>
                    <a:pt x="679814" y="1283036"/>
                    <a:pt x="651777" y="1311074"/>
                  </a:cubicBezTo>
                  <a:cubicBezTo>
                    <a:pt x="623739" y="1339111"/>
                    <a:pt x="585712" y="1354863"/>
                    <a:pt x="546061" y="1354863"/>
                  </a:cubicBezTo>
                  <a:lnTo>
                    <a:pt x="149505" y="1354863"/>
                  </a:lnTo>
                  <a:cubicBezTo>
                    <a:pt x="109854" y="1354863"/>
                    <a:pt x="71826" y="1339111"/>
                    <a:pt x="43789" y="1311074"/>
                  </a:cubicBezTo>
                  <a:cubicBezTo>
                    <a:pt x="15751" y="1283036"/>
                    <a:pt x="0" y="1245009"/>
                    <a:pt x="0" y="1205358"/>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8" id="28"/>
            <p:cNvSpPr txBox="true"/>
            <p:nvPr/>
          </p:nvSpPr>
          <p:spPr>
            <a:xfrm>
              <a:off x="0" y="-38100"/>
              <a:ext cx="695566" cy="1392963"/>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82485" y="5120016"/>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FAZER LOGIN</a:t>
            </a:r>
          </a:p>
        </p:txBody>
      </p:sp>
      <p:sp>
        <p:nvSpPr>
          <p:cNvPr name="TextBox 30" id="30"/>
          <p:cNvSpPr txBox="true"/>
          <p:nvPr/>
        </p:nvSpPr>
        <p:spPr>
          <a:xfrm rot="0">
            <a:off x="3818427" y="5120016"/>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AUTENTICAR USUÁRIO</a:t>
            </a:r>
          </a:p>
        </p:txBody>
      </p:sp>
      <p:sp>
        <p:nvSpPr>
          <p:cNvPr name="TextBox 31" id="31"/>
          <p:cNvSpPr txBox="true"/>
          <p:nvPr/>
        </p:nvSpPr>
        <p:spPr>
          <a:xfrm rot="0">
            <a:off x="6556810" y="5120016"/>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GERENCIAR USUÁRIO</a:t>
            </a:r>
          </a:p>
        </p:txBody>
      </p:sp>
      <p:sp>
        <p:nvSpPr>
          <p:cNvPr name="TextBox 32" id="32"/>
          <p:cNvSpPr txBox="true"/>
          <p:nvPr/>
        </p:nvSpPr>
        <p:spPr>
          <a:xfrm rot="0">
            <a:off x="9293035" y="5120016"/>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GERENCIAR PRODUTO</a:t>
            </a:r>
          </a:p>
        </p:txBody>
      </p:sp>
      <p:grpSp>
        <p:nvGrpSpPr>
          <p:cNvPr name="Group 33" id="33"/>
          <p:cNvGrpSpPr/>
          <p:nvPr/>
        </p:nvGrpSpPr>
        <p:grpSpPr>
          <a:xfrm rot="0">
            <a:off x="5446158" y="1179846"/>
            <a:ext cx="7395683" cy="970915"/>
            <a:chOff x="0" y="0"/>
            <a:chExt cx="9860911" cy="1294553"/>
          </a:xfrm>
        </p:grpSpPr>
        <p:sp>
          <p:nvSpPr>
            <p:cNvPr name="TextBox 34" id="34"/>
            <p:cNvSpPr txBox="true"/>
            <p:nvPr/>
          </p:nvSpPr>
          <p:spPr>
            <a:xfrm rot="0">
              <a:off x="4664991" y="-133350"/>
              <a:ext cx="5195920" cy="1427903"/>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Funcionais</a:t>
              </a:r>
            </a:p>
          </p:txBody>
        </p:sp>
        <p:sp>
          <p:nvSpPr>
            <p:cNvPr name="TextBox 35" id="35"/>
            <p:cNvSpPr txBox="true"/>
            <p:nvPr/>
          </p:nvSpPr>
          <p:spPr>
            <a:xfrm rot="0">
              <a:off x="0" y="-133350"/>
              <a:ext cx="4937757" cy="1427903"/>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Requisitos</a:t>
              </a:r>
            </a:p>
          </p:txBody>
        </p:sp>
      </p:grpSp>
      <p:sp>
        <p:nvSpPr>
          <p:cNvPr name="Freeform 36" id="36"/>
          <p:cNvSpPr/>
          <p:nvPr/>
        </p:nvSpPr>
        <p:spPr>
          <a:xfrm flipH="false" flipV="false" rot="-5400000">
            <a:off x="11728001" y="-4226150"/>
            <a:ext cx="7273934" cy="7875811"/>
          </a:xfrm>
          <a:custGeom>
            <a:avLst/>
            <a:gdLst/>
            <a:ahLst/>
            <a:cxnLst/>
            <a:rect r="r" b="b" t="t" l="l"/>
            <a:pathLst>
              <a:path h="7875811" w="7273934">
                <a:moveTo>
                  <a:pt x="0" y="0"/>
                </a:moveTo>
                <a:lnTo>
                  <a:pt x="7273934" y="0"/>
                </a:lnTo>
                <a:lnTo>
                  <a:pt x="7273934" y="7875811"/>
                </a:lnTo>
                <a:lnTo>
                  <a:pt x="0" y="7875811"/>
                </a:lnTo>
                <a:lnTo>
                  <a:pt x="0" y="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37" id="37"/>
          <p:cNvSpPr/>
          <p:nvPr/>
        </p:nvSpPr>
        <p:spPr>
          <a:xfrm flipH="false" flipV="true" rot="-5400000">
            <a:off x="-888466" y="-3937905"/>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TextBox 38" id="38"/>
          <p:cNvSpPr txBox="true"/>
          <p:nvPr/>
        </p:nvSpPr>
        <p:spPr>
          <a:xfrm rot="0">
            <a:off x="1079865" y="5863659"/>
            <a:ext cx="2494277" cy="21209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RF01: O sistema deve permitir que os usuários façam login usando credenciais válidas (nome de usuário e senha).</a:t>
            </a:r>
          </a:p>
        </p:txBody>
      </p:sp>
      <p:sp>
        <p:nvSpPr>
          <p:cNvPr name="TextBox 39" id="39"/>
          <p:cNvSpPr txBox="true"/>
          <p:nvPr/>
        </p:nvSpPr>
        <p:spPr>
          <a:xfrm rot="0">
            <a:off x="3789673" y="5863659"/>
            <a:ext cx="2494277" cy="21209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RF02: O sistema deve autenticar os usuários com base nas informações armazenadas no banco de dados.</a:t>
            </a:r>
          </a:p>
        </p:txBody>
      </p:sp>
      <p:sp>
        <p:nvSpPr>
          <p:cNvPr name="TextBox 40" id="40"/>
          <p:cNvSpPr txBox="true"/>
          <p:nvPr/>
        </p:nvSpPr>
        <p:spPr>
          <a:xfrm rot="0">
            <a:off x="6577068" y="5654801"/>
            <a:ext cx="2494277" cy="31781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RF03: O sistema deve permitir o cadastro de  usuários, incluindo informações como nome, cargo e credenciais de login.E também permitir a edição, visualização e exclusão.</a:t>
            </a:r>
          </a:p>
        </p:txBody>
      </p:sp>
      <p:sp>
        <p:nvSpPr>
          <p:cNvPr name="TextBox 41" id="41"/>
          <p:cNvSpPr txBox="true"/>
          <p:nvPr/>
        </p:nvSpPr>
        <p:spPr>
          <a:xfrm rot="0">
            <a:off x="9286875" y="5863659"/>
            <a:ext cx="2494277" cy="17684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RF04: O sistema deve permitir a adição, visualização, edição e exclusão do produto no banco de dados.</a:t>
            </a:r>
          </a:p>
        </p:txBody>
      </p:sp>
      <p:sp>
        <p:nvSpPr>
          <p:cNvPr name="TextBox 42" id="42"/>
          <p:cNvSpPr txBox="true"/>
          <p:nvPr/>
        </p:nvSpPr>
        <p:spPr>
          <a:xfrm rot="0">
            <a:off x="12083045" y="5120016"/>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REALIZAR VENDA</a:t>
            </a:r>
          </a:p>
        </p:txBody>
      </p:sp>
      <p:sp>
        <p:nvSpPr>
          <p:cNvPr name="TextBox 43" id="43"/>
          <p:cNvSpPr txBox="true"/>
          <p:nvPr/>
        </p:nvSpPr>
        <p:spPr>
          <a:xfrm rot="0">
            <a:off x="12048824" y="5774066"/>
            <a:ext cx="2494277" cy="423545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RF05: O sistema deve permitir que os funcionários selecionem produtos para venda.</a:t>
            </a:r>
          </a:p>
          <a:p>
            <a:pPr algn="ctr">
              <a:lnSpc>
                <a:spcPts val="2800"/>
              </a:lnSpc>
            </a:pPr>
            <a:r>
              <a:rPr lang="en-US" sz="2000">
                <a:solidFill>
                  <a:srgbClr val="FFFFFF"/>
                </a:solidFill>
                <a:latin typeface="Roboto Condensed"/>
              </a:rPr>
              <a:t>Deve ser possível aplicar descontos em produtos específicos ou no valor total da venda. </a:t>
            </a:r>
          </a:p>
          <a:p>
            <a:pPr algn="ctr">
              <a:lnSpc>
                <a:spcPts val="2800"/>
              </a:lnSpc>
            </a:pPr>
            <a:r>
              <a:rPr lang="en-US" sz="2000">
                <a:solidFill>
                  <a:srgbClr val="FFFFFF"/>
                </a:solidFill>
                <a:latin typeface="Roboto Condensed"/>
              </a:rPr>
              <a:t>O sistema deve permitir o cancelamento da venda.</a:t>
            </a:r>
          </a:p>
          <a:p>
            <a:pPr algn="ctr">
              <a:lnSpc>
                <a:spcPts val="2800"/>
              </a:lnSpc>
            </a:pPr>
          </a:p>
        </p:txBody>
      </p:sp>
      <p:sp>
        <p:nvSpPr>
          <p:cNvPr name="TextBox 44" id="44"/>
          <p:cNvSpPr txBox="true"/>
          <p:nvPr/>
        </p:nvSpPr>
        <p:spPr>
          <a:xfrm rot="0">
            <a:off x="14765486" y="5120016"/>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RELATÓRIOS DE VENDA</a:t>
            </a:r>
          </a:p>
        </p:txBody>
      </p:sp>
      <p:sp>
        <p:nvSpPr>
          <p:cNvPr name="TextBox 45" id="45"/>
          <p:cNvSpPr txBox="true"/>
          <p:nvPr/>
        </p:nvSpPr>
        <p:spPr>
          <a:xfrm rot="0">
            <a:off x="14765023" y="5759168"/>
            <a:ext cx="2494277" cy="31781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RF06:  Os registros de vendas devem incluir informações completas sobre cada transação, como número da venda, produtos vendidos, valor, data e hora, e funcionário responsável. </a:t>
            </a:r>
          </a:p>
          <a:p>
            <a:pPr algn="ctr">
              <a:lnSpc>
                <a:spcPts val="28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682809" y="-2825092"/>
            <a:ext cx="5352128" cy="5091211"/>
          </a:xfrm>
          <a:custGeom>
            <a:avLst/>
            <a:gdLst/>
            <a:ahLst/>
            <a:cxnLst/>
            <a:rect r="r" b="b" t="t" l="l"/>
            <a:pathLst>
              <a:path h="5091211" w="5352128">
                <a:moveTo>
                  <a:pt x="0" y="0"/>
                </a:moveTo>
                <a:lnTo>
                  <a:pt x="5352127" y="0"/>
                </a:lnTo>
                <a:lnTo>
                  <a:pt x="5352127"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40236" y="482406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26639" y="1356913"/>
            <a:ext cx="533006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Não Funcionais</a:t>
            </a:r>
          </a:p>
        </p:txBody>
      </p:sp>
      <p:sp>
        <p:nvSpPr>
          <p:cNvPr name="TextBox 5" id="5"/>
          <p:cNvSpPr txBox="true"/>
          <p:nvPr/>
        </p:nvSpPr>
        <p:spPr>
          <a:xfrm rot="0">
            <a:off x="1767807" y="1356913"/>
            <a:ext cx="3758832"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Requisitos</a:t>
            </a:r>
          </a:p>
        </p:txBody>
      </p:sp>
      <p:sp>
        <p:nvSpPr>
          <p:cNvPr name="TextBox 6" id="6"/>
          <p:cNvSpPr txBox="true"/>
          <p:nvPr/>
        </p:nvSpPr>
        <p:spPr>
          <a:xfrm rot="0">
            <a:off x="220239" y="2833775"/>
            <a:ext cx="9554871" cy="162623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Estão diretamente as qualidades específicas que um software deve ter.</a:t>
            </a:r>
          </a:p>
          <a:p>
            <a:pPr marL="647700" indent="-323850" lvl="1">
              <a:lnSpc>
                <a:spcPts val="4200"/>
              </a:lnSpc>
              <a:buFont typeface="Arial"/>
              <a:buChar char="•"/>
            </a:pPr>
            <a:r>
              <a:rPr lang="en-US" sz="3000">
                <a:solidFill>
                  <a:srgbClr val="FFFFFF"/>
                </a:solidFill>
                <a:latin typeface="Roboto Condensed"/>
              </a:rPr>
              <a:t>Ou ainda, alinhados a restrições adicionadas ao sistema.</a:t>
            </a:r>
          </a:p>
        </p:txBody>
      </p:sp>
      <p:sp>
        <p:nvSpPr>
          <p:cNvPr name="TextBox 7" id="7"/>
          <p:cNvSpPr txBox="true"/>
          <p:nvPr/>
        </p:nvSpPr>
        <p:spPr>
          <a:xfrm rot="0">
            <a:off x="1592639" y="4767350"/>
            <a:ext cx="4947920" cy="1104265"/>
          </a:xfrm>
          <a:prstGeom prst="rect">
            <a:avLst/>
          </a:prstGeom>
        </p:spPr>
        <p:txBody>
          <a:bodyPr anchor="t" rtlCol="false" tIns="0" lIns="0" bIns="0" rIns="0">
            <a:spAutoFit/>
          </a:bodyPr>
          <a:lstStyle/>
          <a:p>
            <a:pPr>
              <a:lnSpc>
                <a:spcPts val="8959"/>
              </a:lnSpc>
            </a:pPr>
            <a:r>
              <a:rPr lang="en-US" sz="6399">
                <a:solidFill>
                  <a:srgbClr val="FFFFFF"/>
                </a:solidFill>
                <a:latin typeface="Roboto Condensed"/>
              </a:rPr>
              <a:t>Categorias </a:t>
            </a:r>
          </a:p>
        </p:txBody>
      </p:sp>
      <p:sp>
        <p:nvSpPr>
          <p:cNvPr name="TextBox 8" id="8"/>
          <p:cNvSpPr txBox="true"/>
          <p:nvPr/>
        </p:nvSpPr>
        <p:spPr>
          <a:xfrm rot="0">
            <a:off x="483459" y="6029227"/>
            <a:ext cx="9059348" cy="38004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Desempenho</a:t>
            </a:r>
          </a:p>
          <a:p>
            <a:pPr marL="647700" indent="-323850" lvl="1">
              <a:lnSpc>
                <a:spcPts val="4200"/>
              </a:lnSpc>
              <a:buFont typeface="Arial"/>
              <a:buChar char="•"/>
            </a:pPr>
            <a:r>
              <a:rPr lang="en-US" sz="3000">
                <a:solidFill>
                  <a:srgbClr val="FFFFFF"/>
                </a:solidFill>
                <a:latin typeface="Roboto Condensed"/>
              </a:rPr>
              <a:t>Segurança</a:t>
            </a:r>
          </a:p>
          <a:p>
            <a:pPr marL="647700" indent="-323850" lvl="1">
              <a:lnSpc>
                <a:spcPts val="4200"/>
              </a:lnSpc>
              <a:buFont typeface="Arial"/>
              <a:buChar char="•"/>
            </a:pPr>
            <a:r>
              <a:rPr lang="en-US" sz="3000">
                <a:solidFill>
                  <a:srgbClr val="FFFFFF"/>
                </a:solidFill>
                <a:latin typeface="Roboto Condensed"/>
              </a:rPr>
              <a:t>Confiabilidade</a:t>
            </a:r>
          </a:p>
          <a:p>
            <a:pPr marL="647700" indent="-323850" lvl="1">
              <a:lnSpc>
                <a:spcPts val="4200"/>
              </a:lnSpc>
              <a:buFont typeface="Arial"/>
              <a:buChar char="•"/>
            </a:pPr>
            <a:r>
              <a:rPr lang="en-US" sz="3000">
                <a:solidFill>
                  <a:srgbClr val="FFFFFF"/>
                </a:solidFill>
                <a:latin typeface="Roboto Condensed"/>
              </a:rPr>
              <a:t>Escalabilidade</a:t>
            </a:r>
          </a:p>
          <a:p>
            <a:pPr marL="647700" indent="-323850" lvl="1">
              <a:lnSpc>
                <a:spcPts val="4200"/>
              </a:lnSpc>
              <a:buFont typeface="Arial"/>
              <a:buChar char="•"/>
            </a:pPr>
            <a:r>
              <a:rPr lang="en-US" sz="3000">
                <a:solidFill>
                  <a:srgbClr val="FFFFFF"/>
                </a:solidFill>
                <a:latin typeface="Roboto Condensed"/>
              </a:rPr>
              <a:t>Compatibilidade</a:t>
            </a:r>
          </a:p>
          <a:p>
            <a:pPr marL="647700" indent="-323850" lvl="1">
              <a:lnSpc>
                <a:spcPts val="4200"/>
              </a:lnSpc>
              <a:buFont typeface="Arial"/>
              <a:buChar char="•"/>
            </a:pPr>
            <a:r>
              <a:rPr lang="en-US" sz="3000">
                <a:solidFill>
                  <a:srgbClr val="FFFFFF"/>
                </a:solidFill>
                <a:latin typeface="Roboto Condensed"/>
              </a:rPr>
              <a:t>Interoperabilidade (integrar)</a:t>
            </a:r>
          </a:p>
          <a:p>
            <a:pPr marL="647700" indent="-323850" lvl="1">
              <a:lnSpc>
                <a:spcPts val="4200"/>
              </a:lnSpc>
              <a:buFont typeface="Arial"/>
              <a:buChar char="•"/>
            </a:pPr>
            <a:r>
              <a:rPr lang="en-US" sz="3000">
                <a:solidFill>
                  <a:srgbClr val="FFFFFF"/>
                </a:solidFill>
                <a:latin typeface="Roboto Condensed"/>
              </a:rPr>
              <a:t>Documentação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AutoShape 2" id="2"/>
          <p:cNvSpPr/>
          <p:nvPr/>
        </p:nvSpPr>
        <p:spPr>
          <a:xfrm>
            <a:off x="8343900" y="4132047"/>
            <a:ext cx="1685306" cy="23440"/>
          </a:xfrm>
          <a:prstGeom prst="line">
            <a:avLst/>
          </a:prstGeom>
          <a:ln cap="flat" w="76200">
            <a:solidFill>
              <a:srgbClr val="457DA4"/>
            </a:solidFill>
            <a:prstDash val="solid"/>
            <a:headEnd type="none" len="sm" w="sm"/>
            <a:tailEnd type="none" len="sm" w="sm"/>
          </a:ln>
        </p:spPr>
      </p:sp>
      <p:sp>
        <p:nvSpPr>
          <p:cNvPr name="Freeform 3" id="3"/>
          <p:cNvSpPr/>
          <p:nvPr/>
        </p:nvSpPr>
        <p:spPr>
          <a:xfrm flipH="false" flipV="false" rot="0">
            <a:off x="1028170" y="3576839"/>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41108" y="3564895"/>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59045" y="2647096"/>
            <a:ext cx="152730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RNF01</a:t>
            </a:r>
          </a:p>
        </p:txBody>
      </p:sp>
      <p:sp>
        <p:nvSpPr>
          <p:cNvPr name="TextBox 6" id="6"/>
          <p:cNvSpPr txBox="true"/>
          <p:nvPr/>
        </p:nvSpPr>
        <p:spPr>
          <a:xfrm rot="0">
            <a:off x="4376970"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RNF02</a:t>
            </a:r>
          </a:p>
        </p:txBody>
      </p:sp>
      <p:sp>
        <p:nvSpPr>
          <p:cNvPr name="TextBox 7" id="7"/>
          <p:cNvSpPr txBox="true"/>
          <p:nvPr/>
        </p:nvSpPr>
        <p:spPr>
          <a:xfrm rot="0">
            <a:off x="6984755"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RNF03</a:t>
            </a:r>
          </a:p>
        </p:txBody>
      </p:sp>
      <p:sp>
        <p:nvSpPr>
          <p:cNvPr name="TextBox 8" id="8"/>
          <p:cNvSpPr txBox="true"/>
          <p:nvPr/>
        </p:nvSpPr>
        <p:spPr>
          <a:xfrm rot="0">
            <a:off x="9749873"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RNF04</a:t>
            </a:r>
          </a:p>
        </p:txBody>
      </p:sp>
      <p:sp>
        <p:nvSpPr>
          <p:cNvPr name="TextBox 9" id="9"/>
          <p:cNvSpPr txBox="true"/>
          <p:nvPr/>
        </p:nvSpPr>
        <p:spPr>
          <a:xfrm rot="0">
            <a:off x="12518743"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RNF05</a:t>
            </a:r>
          </a:p>
        </p:txBody>
      </p:sp>
      <p:sp>
        <p:nvSpPr>
          <p:cNvPr name="TextBox 10" id="10"/>
          <p:cNvSpPr txBox="true"/>
          <p:nvPr/>
        </p:nvSpPr>
        <p:spPr>
          <a:xfrm rot="0">
            <a:off x="15239988"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RNF06</a:t>
            </a:r>
          </a:p>
        </p:txBody>
      </p:sp>
      <p:grpSp>
        <p:nvGrpSpPr>
          <p:cNvPr name="Group 11" id="11"/>
          <p:cNvGrpSpPr/>
          <p:nvPr/>
        </p:nvGrpSpPr>
        <p:grpSpPr>
          <a:xfrm rot="0">
            <a:off x="1028700" y="4937100"/>
            <a:ext cx="2640975" cy="4673688"/>
            <a:chOff x="0" y="0"/>
            <a:chExt cx="695566" cy="1230930"/>
          </a:xfrm>
        </p:grpSpPr>
        <p:sp>
          <p:nvSpPr>
            <p:cNvPr name="Freeform 12" id="12"/>
            <p:cNvSpPr/>
            <p:nvPr/>
          </p:nvSpPr>
          <p:spPr>
            <a:xfrm flipH="false" flipV="false" rot="0">
              <a:off x="0" y="0"/>
              <a:ext cx="695565" cy="1230930"/>
            </a:xfrm>
            <a:custGeom>
              <a:avLst/>
              <a:gdLst/>
              <a:ahLst/>
              <a:cxnLst/>
              <a:rect r="r" b="b" t="t" l="l"/>
              <a:pathLst>
                <a:path h="1230930" w="695565">
                  <a:moveTo>
                    <a:pt x="149505" y="0"/>
                  </a:moveTo>
                  <a:lnTo>
                    <a:pt x="546061" y="0"/>
                  </a:lnTo>
                  <a:cubicBezTo>
                    <a:pt x="585712" y="0"/>
                    <a:pt x="623739" y="15751"/>
                    <a:pt x="651777" y="43789"/>
                  </a:cubicBezTo>
                  <a:cubicBezTo>
                    <a:pt x="679814" y="71826"/>
                    <a:pt x="695565" y="109854"/>
                    <a:pt x="695565" y="149505"/>
                  </a:cubicBezTo>
                  <a:lnTo>
                    <a:pt x="695565" y="1081426"/>
                  </a:lnTo>
                  <a:cubicBezTo>
                    <a:pt x="695565" y="1121077"/>
                    <a:pt x="679814" y="1159104"/>
                    <a:pt x="651777" y="1187141"/>
                  </a:cubicBezTo>
                  <a:cubicBezTo>
                    <a:pt x="623739" y="1215179"/>
                    <a:pt x="585712" y="1230930"/>
                    <a:pt x="546061" y="1230930"/>
                  </a:cubicBezTo>
                  <a:lnTo>
                    <a:pt x="149505" y="1230930"/>
                  </a:lnTo>
                  <a:cubicBezTo>
                    <a:pt x="109854" y="1230930"/>
                    <a:pt x="71826" y="1215179"/>
                    <a:pt x="43789" y="1187141"/>
                  </a:cubicBezTo>
                  <a:cubicBezTo>
                    <a:pt x="15751" y="1159104"/>
                    <a:pt x="0" y="1121077"/>
                    <a:pt x="0" y="1081426"/>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3" id="13"/>
            <p:cNvSpPr txBox="true"/>
            <p:nvPr/>
          </p:nvSpPr>
          <p:spPr>
            <a:xfrm>
              <a:off x="0" y="-38100"/>
              <a:ext cx="695566" cy="126903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717017" y="4937100"/>
            <a:ext cx="2640975" cy="4673688"/>
            <a:chOff x="0" y="0"/>
            <a:chExt cx="695566" cy="1230930"/>
          </a:xfrm>
        </p:grpSpPr>
        <p:sp>
          <p:nvSpPr>
            <p:cNvPr name="Freeform 15" id="15"/>
            <p:cNvSpPr/>
            <p:nvPr/>
          </p:nvSpPr>
          <p:spPr>
            <a:xfrm flipH="false" flipV="false" rot="0">
              <a:off x="0" y="0"/>
              <a:ext cx="695565" cy="1230930"/>
            </a:xfrm>
            <a:custGeom>
              <a:avLst/>
              <a:gdLst/>
              <a:ahLst/>
              <a:cxnLst/>
              <a:rect r="r" b="b" t="t" l="l"/>
              <a:pathLst>
                <a:path h="1230930" w="695565">
                  <a:moveTo>
                    <a:pt x="149505" y="0"/>
                  </a:moveTo>
                  <a:lnTo>
                    <a:pt x="546061" y="0"/>
                  </a:lnTo>
                  <a:cubicBezTo>
                    <a:pt x="585712" y="0"/>
                    <a:pt x="623739" y="15751"/>
                    <a:pt x="651777" y="43789"/>
                  </a:cubicBezTo>
                  <a:cubicBezTo>
                    <a:pt x="679814" y="71826"/>
                    <a:pt x="695565" y="109854"/>
                    <a:pt x="695565" y="149505"/>
                  </a:cubicBezTo>
                  <a:lnTo>
                    <a:pt x="695565" y="1081426"/>
                  </a:lnTo>
                  <a:cubicBezTo>
                    <a:pt x="695565" y="1121077"/>
                    <a:pt x="679814" y="1159104"/>
                    <a:pt x="651777" y="1187141"/>
                  </a:cubicBezTo>
                  <a:cubicBezTo>
                    <a:pt x="623739" y="1215179"/>
                    <a:pt x="585712" y="1230930"/>
                    <a:pt x="546061" y="1230930"/>
                  </a:cubicBezTo>
                  <a:lnTo>
                    <a:pt x="149505" y="1230930"/>
                  </a:lnTo>
                  <a:cubicBezTo>
                    <a:pt x="109854" y="1230930"/>
                    <a:pt x="71826" y="1215179"/>
                    <a:pt x="43789" y="1187141"/>
                  </a:cubicBezTo>
                  <a:cubicBezTo>
                    <a:pt x="15751" y="1159104"/>
                    <a:pt x="0" y="1121077"/>
                    <a:pt x="0" y="1081426"/>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6" id="16"/>
            <p:cNvSpPr txBox="true"/>
            <p:nvPr/>
          </p:nvSpPr>
          <p:spPr>
            <a:xfrm>
              <a:off x="0" y="-38100"/>
              <a:ext cx="695566" cy="126903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503025" y="4937100"/>
            <a:ext cx="2640975" cy="4673688"/>
            <a:chOff x="0" y="0"/>
            <a:chExt cx="695566" cy="1230930"/>
          </a:xfrm>
        </p:grpSpPr>
        <p:sp>
          <p:nvSpPr>
            <p:cNvPr name="Freeform 18" id="18"/>
            <p:cNvSpPr/>
            <p:nvPr/>
          </p:nvSpPr>
          <p:spPr>
            <a:xfrm flipH="false" flipV="false" rot="0">
              <a:off x="0" y="0"/>
              <a:ext cx="695565" cy="1230930"/>
            </a:xfrm>
            <a:custGeom>
              <a:avLst/>
              <a:gdLst/>
              <a:ahLst/>
              <a:cxnLst/>
              <a:rect r="r" b="b" t="t" l="l"/>
              <a:pathLst>
                <a:path h="1230930" w="695565">
                  <a:moveTo>
                    <a:pt x="149505" y="0"/>
                  </a:moveTo>
                  <a:lnTo>
                    <a:pt x="546061" y="0"/>
                  </a:lnTo>
                  <a:cubicBezTo>
                    <a:pt x="585712" y="0"/>
                    <a:pt x="623739" y="15751"/>
                    <a:pt x="651777" y="43789"/>
                  </a:cubicBezTo>
                  <a:cubicBezTo>
                    <a:pt x="679814" y="71826"/>
                    <a:pt x="695565" y="109854"/>
                    <a:pt x="695565" y="149505"/>
                  </a:cubicBezTo>
                  <a:lnTo>
                    <a:pt x="695565" y="1081426"/>
                  </a:lnTo>
                  <a:cubicBezTo>
                    <a:pt x="695565" y="1121077"/>
                    <a:pt x="679814" y="1159104"/>
                    <a:pt x="651777" y="1187141"/>
                  </a:cubicBezTo>
                  <a:cubicBezTo>
                    <a:pt x="623739" y="1215179"/>
                    <a:pt x="585712" y="1230930"/>
                    <a:pt x="546061" y="1230930"/>
                  </a:cubicBezTo>
                  <a:lnTo>
                    <a:pt x="149505" y="1230930"/>
                  </a:lnTo>
                  <a:cubicBezTo>
                    <a:pt x="109854" y="1230930"/>
                    <a:pt x="71826" y="1215179"/>
                    <a:pt x="43789" y="1187141"/>
                  </a:cubicBezTo>
                  <a:cubicBezTo>
                    <a:pt x="15751" y="1159104"/>
                    <a:pt x="0" y="1121077"/>
                    <a:pt x="0" y="1081426"/>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9" id="19"/>
            <p:cNvSpPr txBox="true"/>
            <p:nvPr/>
          </p:nvSpPr>
          <p:spPr>
            <a:xfrm>
              <a:off x="0" y="-38100"/>
              <a:ext cx="695566" cy="126903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239250" y="4937100"/>
            <a:ext cx="2640975" cy="4673688"/>
            <a:chOff x="0" y="0"/>
            <a:chExt cx="695566" cy="1230930"/>
          </a:xfrm>
        </p:grpSpPr>
        <p:sp>
          <p:nvSpPr>
            <p:cNvPr name="Freeform 21" id="21"/>
            <p:cNvSpPr/>
            <p:nvPr/>
          </p:nvSpPr>
          <p:spPr>
            <a:xfrm flipH="false" flipV="false" rot="0">
              <a:off x="0" y="0"/>
              <a:ext cx="695565" cy="1230930"/>
            </a:xfrm>
            <a:custGeom>
              <a:avLst/>
              <a:gdLst/>
              <a:ahLst/>
              <a:cxnLst/>
              <a:rect r="r" b="b" t="t" l="l"/>
              <a:pathLst>
                <a:path h="1230930" w="695565">
                  <a:moveTo>
                    <a:pt x="149505" y="0"/>
                  </a:moveTo>
                  <a:lnTo>
                    <a:pt x="546061" y="0"/>
                  </a:lnTo>
                  <a:cubicBezTo>
                    <a:pt x="585712" y="0"/>
                    <a:pt x="623739" y="15751"/>
                    <a:pt x="651777" y="43789"/>
                  </a:cubicBezTo>
                  <a:cubicBezTo>
                    <a:pt x="679814" y="71826"/>
                    <a:pt x="695565" y="109854"/>
                    <a:pt x="695565" y="149505"/>
                  </a:cubicBezTo>
                  <a:lnTo>
                    <a:pt x="695565" y="1081426"/>
                  </a:lnTo>
                  <a:cubicBezTo>
                    <a:pt x="695565" y="1121077"/>
                    <a:pt x="679814" y="1159104"/>
                    <a:pt x="651777" y="1187141"/>
                  </a:cubicBezTo>
                  <a:cubicBezTo>
                    <a:pt x="623739" y="1215179"/>
                    <a:pt x="585712" y="1230930"/>
                    <a:pt x="546061" y="1230930"/>
                  </a:cubicBezTo>
                  <a:lnTo>
                    <a:pt x="149505" y="1230930"/>
                  </a:lnTo>
                  <a:cubicBezTo>
                    <a:pt x="109854" y="1230930"/>
                    <a:pt x="71826" y="1215179"/>
                    <a:pt x="43789" y="1187141"/>
                  </a:cubicBezTo>
                  <a:cubicBezTo>
                    <a:pt x="15751" y="1159104"/>
                    <a:pt x="0" y="1121077"/>
                    <a:pt x="0" y="1081426"/>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2" id="22"/>
            <p:cNvSpPr txBox="true"/>
            <p:nvPr/>
          </p:nvSpPr>
          <p:spPr>
            <a:xfrm>
              <a:off x="0" y="-38100"/>
              <a:ext cx="695566" cy="126903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1975475" y="4937100"/>
            <a:ext cx="2640975" cy="4673688"/>
            <a:chOff x="0" y="0"/>
            <a:chExt cx="695566" cy="1230930"/>
          </a:xfrm>
        </p:grpSpPr>
        <p:sp>
          <p:nvSpPr>
            <p:cNvPr name="Freeform 24" id="24"/>
            <p:cNvSpPr/>
            <p:nvPr/>
          </p:nvSpPr>
          <p:spPr>
            <a:xfrm flipH="false" flipV="false" rot="0">
              <a:off x="0" y="0"/>
              <a:ext cx="695565" cy="1230930"/>
            </a:xfrm>
            <a:custGeom>
              <a:avLst/>
              <a:gdLst/>
              <a:ahLst/>
              <a:cxnLst/>
              <a:rect r="r" b="b" t="t" l="l"/>
              <a:pathLst>
                <a:path h="1230930" w="695565">
                  <a:moveTo>
                    <a:pt x="149505" y="0"/>
                  </a:moveTo>
                  <a:lnTo>
                    <a:pt x="546061" y="0"/>
                  </a:lnTo>
                  <a:cubicBezTo>
                    <a:pt x="585712" y="0"/>
                    <a:pt x="623739" y="15751"/>
                    <a:pt x="651777" y="43789"/>
                  </a:cubicBezTo>
                  <a:cubicBezTo>
                    <a:pt x="679814" y="71826"/>
                    <a:pt x="695565" y="109854"/>
                    <a:pt x="695565" y="149505"/>
                  </a:cubicBezTo>
                  <a:lnTo>
                    <a:pt x="695565" y="1081426"/>
                  </a:lnTo>
                  <a:cubicBezTo>
                    <a:pt x="695565" y="1121077"/>
                    <a:pt x="679814" y="1159104"/>
                    <a:pt x="651777" y="1187141"/>
                  </a:cubicBezTo>
                  <a:cubicBezTo>
                    <a:pt x="623739" y="1215179"/>
                    <a:pt x="585712" y="1230930"/>
                    <a:pt x="546061" y="1230930"/>
                  </a:cubicBezTo>
                  <a:lnTo>
                    <a:pt x="149505" y="1230930"/>
                  </a:lnTo>
                  <a:cubicBezTo>
                    <a:pt x="109854" y="1230930"/>
                    <a:pt x="71826" y="1215179"/>
                    <a:pt x="43789" y="1187141"/>
                  </a:cubicBezTo>
                  <a:cubicBezTo>
                    <a:pt x="15751" y="1159104"/>
                    <a:pt x="0" y="1121077"/>
                    <a:pt x="0" y="1081426"/>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5" id="25"/>
            <p:cNvSpPr txBox="true"/>
            <p:nvPr/>
          </p:nvSpPr>
          <p:spPr>
            <a:xfrm>
              <a:off x="0" y="-38100"/>
              <a:ext cx="695566" cy="126903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4711701" y="4937100"/>
            <a:ext cx="2640975" cy="4673688"/>
            <a:chOff x="0" y="0"/>
            <a:chExt cx="695566" cy="1230930"/>
          </a:xfrm>
        </p:grpSpPr>
        <p:sp>
          <p:nvSpPr>
            <p:cNvPr name="Freeform 27" id="27"/>
            <p:cNvSpPr/>
            <p:nvPr/>
          </p:nvSpPr>
          <p:spPr>
            <a:xfrm flipH="false" flipV="false" rot="0">
              <a:off x="0" y="0"/>
              <a:ext cx="695565" cy="1230930"/>
            </a:xfrm>
            <a:custGeom>
              <a:avLst/>
              <a:gdLst/>
              <a:ahLst/>
              <a:cxnLst/>
              <a:rect r="r" b="b" t="t" l="l"/>
              <a:pathLst>
                <a:path h="1230930" w="695565">
                  <a:moveTo>
                    <a:pt x="149505" y="0"/>
                  </a:moveTo>
                  <a:lnTo>
                    <a:pt x="546061" y="0"/>
                  </a:lnTo>
                  <a:cubicBezTo>
                    <a:pt x="585712" y="0"/>
                    <a:pt x="623739" y="15751"/>
                    <a:pt x="651777" y="43789"/>
                  </a:cubicBezTo>
                  <a:cubicBezTo>
                    <a:pt x="679814" y="71826"/>
                    <a:pt x="695565" y="109854"/>
                    <a:pt x="695565" y="149505"/>
                  </a:cubicBezTo>
                  <a:lnTo>
                    <a:pt x="695565" y="1081426"/>
                  </a:lnTo>
                  <a:cubicBezTo>
                    <a:pt x="695565" y="1121077"/>
                    <a:pt x="679814" y="1159104"/>
                    <a:pt x="651777" y="1187141"/>
                  </a:cubicBezTo>
                  <a:cubicBezTo>
                    <a:pt x="623739" y="1215179"/>
                    <a:pt x="585712" y="1230930"/>
                    <a:pt x="546061" y="1230930"/>
                  </a:cubicBezTo>
                  <a:lnTo>
                    <a:pt x="149505" y="1230930"/>
                  </a:lnTo>
                  <a:cubicBezTo>
                    <a:pt x="109854" y="1230930"/>
                    <a:pt x="71826" y="1215179"/>
                    <a:pt x="43789" y="1187141"/>
                  </a:cubicBezTo>
                  <a:cubicBezTo>
                    <a:pt x="15751" y="1159104"/>
                    <a:pt x="0" y="1121077"/>
                    <a:pt x="0" y="1081426"/>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8" id="28"/>
            <p:cNvSpPr txBox="true"/>
            <p:nvPr/>
          </p:nvSpPr>
          <p:spPr>
            <a:xfrm>
              <a:off x="0" y="-38100"/>
              <a:ext cx="695566" cy="126903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82485" y="53371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Bold"/>
              </a:rPr>
              <a:t>TEMPO DE RESPOSTA</a:t>
            </a:r>
          </a:p>
        </p:txBody>
      </p:sp>
      <p:sp>
        <p:nvSpPr>
          <p:cNvPr name="TextBox 30" id="30"/>
          <p:cNvSpPr txBox="true"/>
          <p:nvPr/>
        </p:nvSpPr>
        <p:spPr>
          <a:xfrm rot="0">
            <a:off x="3818427" y="53371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Bold"/>
              </a:rPr>
              <a:t>ESCALABILIDADE</a:t>
            </a:r>
          </a:p>
        </p:txBody>
      </p:sp>
      <p:sp>
        <p:nvSpPr>
          <p:cNvPr name="TextBox 31" id="31"/>
          <p:cNvSpPr txBox="true"/>
          <p:nvPr/>
        </p:nvSpPr>
        <p:spPr>
          <a:xfrm rot="0">
            <a:off x="6556810" y="5337150"/>
            <a:ext cx="2533405" cy="7112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Bold"/>
              </a:rPr>
              <a:t>AUTENTICAÇÃO E AUTORIZAÇÃO</a:t>
            </a:r>
          </a:p>
        </p:txBody>
      </p:sp>
      <p:sp>
        <p:nvSpPr>
          <p:cNvPr name="TextBox 32" id="32"/>
          <p:cNvSpPr txBox="true"/>
          <p:nvPr/>
        </p:nvSpPr>
        <p:spPr>
          <a:xfrm rot="0">
            <a:off x="9239250" y="5340101"/>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Bold"/>
              </a:rPr>
              <a:t>CRIPTOGRAFIA</a:t>
            </a:r>
          </a:p>
        </p:txBody>
      </p:sp>
      <p:sp>
        <p:nvSpPr>
          <p:cNvPr name="TextBox 33" id="33"/>
          <p:cNvSpPr txBox="true"/>
          <p:nvPr/>
        </p:nvSpPr>
        <p:spPr>
          <a:xfrm rot="0">
            <a:off x="12010242" y="53117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Bold"/>
              </a:rPr>
              <a:t>BACKUP</a:t>
            </a:r>
          </a:p>
        </p:txBody>
      </p:sp>
      <p:sp>
        <p:nvSpPr>
          <p:cNvPr name="TextBox 34" id="34"/>
          <p:cNvSpPr txBox="true"/>
          <p:nvPr/>
        </p:nvSpPr>
        <p:spPr>
          <a:xfrm rot="0">
            <a:off x="14765486" y="53371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Bold"/>
              </a:rPr>
              <a:t>DISPONIBILIDADE</a:t>
            </a:r>
          </a:p>
        </p:txBody>
      </p:sp>
      <p:sp>
        <p:nvSpPr>
          <p:cNvPr name="TextBox 35" id="35"/>
          <p:cNvSpPr txBox="true"/>
          <p:nvPr/>
        </p:nvSpPr>
        <p:spPr>
          <a:xfrm rot="0">
            <a:off x="7614767" y="1246050"/>
            <a:ext cx="5186833"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Não Funcionais</a:t>
            </a:r>
          </a:p>
        </p:txBody>
      </p:sp>
      <p:sp>
        <p:nvSpPr>
          <p:cNvPr name="TextBox 36" id="36"/>
          <p:cNvSpPr txBox="true"/>
          <p:nvPr/>
        </p:nvSpPr>
        <p:spPr>
          <a:xfrm rot="0">
            <a:off x="3975943" y="1246050"/>
            <a:ext cx="363882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Requisitos</a:t>
            </a:r>
          </a:p>
        </p:txBody>
      </p:sp>
      <p:sp>
        <p:nvSpPr>
          <p:cNvPr name="Freeform 37" id="37"/>
          <p:cNvSpPr/>
          <p:nvPr/>
        </p:nvSpPr>
        <p:spPr>
          <a:xfrm flipH="false" flipV="false" rot="-5400000">
            <a:off x="11603021" y="-3480921"/>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38" id="38"/>
          <p:cNvSpPr/>
          <p:nvPr/>
        </p:nvSpPr>
        <p:spPr>
          <a:xfrm flipH="false" flipV="true" rot="-5400000">
            <a:off x="-723467" y="-3649661"/>
            <a:ext cx="7273934" cy="7875811"/>
          </a:xfrm>
          <a:custGeom>
            <a:avLst/>
            <a:gdLst/>
            <a:ahLst/>
            <a:cxnLst/>
            <a:rect r="r" b="b" t="t" l="l"/>
            <a:pathLst>
              <a:path h="7875811" w="7273934">
                <a:moveTo>
                  <a:pt x="0" y="7875811"/>
                </a:moveTo>
                <a:lnTo>
                  <a:pt x="7273934" y="7875811"/>
                </a:lnTo>
                <a:lnTo>
                  <a:pt x="7273934" y="0"/>
                </a:lnTo>
                <a:lnTo>
                  <a:pt x="0" y="0"/>
                </a:lnTo>
                <a:lnTo>
                  <a:pt x="0" y="7875811"/>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TextBox 39" id="39"/>
          <p:cNvSpPr txBox="true"/>
          <p:nvPr/>
        </p:nvSpPr>
        <p:spPr>
          <a:xfrm rot="0">
            <a:off x="1102049" y="5886425"/>
            <a:ext cx="2494277" cy="282575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 sistema deve responder rapidamente às solicitações dos usuários, levando no máximo </a:t>
            </a:r>
            <a:r>
              <a:rPr lang="en-US" sz="2000">
                <a:solidFill>
                  <a:srgbClr val="FFFFFF"/>
                </a:solidFill>
                <a:latin typeface="Roboto Condensed Bold"/>
              </a:rPr>
              <a:t>5 segundos</a:t>
            </a:r>
            <a:r>
              <a:rPr lang="en-US" sz="2000">
                <a:solidFill>
                  <a:srgbClr val="FFFFFF"/>
                </a:solidFill>
                <a:latin typeface="Roboto Condensed"/>
              </a:rPr>
              <a:t>, garantindo tempos de resposta curtos para ações comuns.</a:t>
            </a:r>
          </a:p>
        </p:txBody>
      </p:sp>
      <p:sp>
        <p:nvSpPr>
          <p:cNvPr name="TextBox 40" id="40"/>
          <p:cNvSpPr txBox="true"/>
          <p:nvPr/>
        </p:nvSpPr>
        <p:spPr>
          <a:xfrm rot="0">
            <a:off x="3837991" y="5886425"/>
            <a:ext cx="2494277" cy="21209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 sistema deve ser capaz de lidar com pelo menos 50 usuários simultâneos sem degradação significativa no desempenho.</a:t>
            </a:r>
          </a:p>
        </p:txBody>
      </p:sp>
      <p:sp>
        <p:nvSpPr>
          <p:cNvPr name="TextBox 41" id="41"/>
          <p:cNvSpPr txBox="true"/>
          <p:nvPr/>
        </p:nvSpPr>
        <p:spPr>
          <a:xfrm rot="0">
            <a:off x="6556810" y="6238850"/>
            <a:ext cx="2494277" cy="282575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 sistema deve ter acesso baseado em papéis para garantir que apenas usuários autorizados tenham acesso e permissões específicas, protegendo os dados sensíveis.</a:t>
            </a:r>
          </a:p>
        </p:txBody>
      </p:sp>
      <p:sp>
        <p:nvSpPr>
          <p:cNvPr name="TextBox 42" id="42"/>
          <p:cNvSpPr txBox="true"/>
          <p:nvPr/>
        </p:nvSpPr>
        <p:spPr>
          <a:xfrm rot="0">
            <a:off x="9332163" y="5885589"/>
            <a:ext cx="2494277" cy="247332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As informações sensíveis, como senhas e informações de pagamento, devem ser armazenadas e transmitidas de forma segura.</a:t>
            </a:r>
          </a:p>
        </p:txBody>
      </p:sp>
      <p:sp>
        <p:nvSpPr>
          <p:cNvPr name="TextBox 43" id="43"/>
          <p:cNvSpPr txBox="true"/>
          <p:nvPr/>
        </p:nvSpPr>
        <p:spPr>
          <a:xfrm rot="0">
            <a:off x="12108825" y="5984850"/>
            <a:ext cx="2390530" cy="17684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 sistema deve ter um backup diário dos dados para evitar a perda de informações em caso de falha.</a:t>
            </a:r>
          </a:p>
        </p:txBody>
      </p:sp>
      <p:sp>
        <p:nvSpPr>
          <p:cNvPr name="TextBox 44" id="44"/>
          <p:cNvSpPr txBox="true"/>
          <p:nvPr/>
        </p:nvSpPr>
        <p:spPr>
          <a:xfrm rot="0">
            <a:off x="14868770" y="5991200"/>
            <a:ext cx="2390530" cy="282575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 sistema deve estar disponível a maior parte do tempo. Deve ser capaz de se recuperar automaticamente de falhas, minimizando o tempo de inatividade.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AutoShape 2" id="2"/>
          <p:cNvSpPr/>
          <p:nvPr/>
        </p:nvSpPr>
        <p:spPr>
          <a:xfrm>
            <a:off x="8318609" y="4017751"/>
            <a:ext cx="771606" cy="0"/>
          </a:xfrm>
          <a:prstGeom prst="line">
            <a:avLst/>
          </a:prstGeom>
          <a:ln cap="flat" w="66675">
            <a:solidFill>
              <a:srgbClr val="457DA4"/>
            </a:solidFill>
            <a:prstDash val="solid"/>
            <a:headEnd type="none" len="sm" w="sm"/>
            <a:tailEnd type="none" len="sm" w="sm"/>
          </a:ln>
        </p:spPr>
      </p:sp>
      <p:sp>
        <p:nvSpPr>
          <p:cNvPr name="Freeform 3" id="3"/>
          <p:cNvSpPr/>
          <p:nvPr/>
        </p:nvSpPr>
        <p:spPr>
          <a:xfrm flipH="false" flipV="false" rot="0">
            <a:off x="1003409" y="3450823"/>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090215" y="3450823"/>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59045" y="2647096"/>
            <a:ext cx="152730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RNF07</a:t>
            </a:r>
          </a:p>
        </p:txBody>
      </p:sp>
      <p:sp>
        <p:nvSpPr>
          <p:cNvPr name="TextBox 6" id="6"/>
          <p:cNvSpPr txBox="true"/>
          <p:nvPr/>
        </p:nvSpPr>
        <p:spPr>
          <a:xfrm rot="0">
            <a:off x="4376970"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RNF08</a:t>
            </a:r>
          </a:p>
        </p:txBody>
      </p:sp>
      <p:sp>
        <p:nvSpPr>
          <p:cNvPr name="TextBox 7" id="7"/>
          <p:cNvSpPr txBox="true"/>
          <p:nvPr/>
        </p:nvSpPr>
        <p:spPr>
          <a:xfrm rot="0">
            <a:off x="6984755"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RNF09</a:t>
            </a:r>
          </a:p>
        </p:txBody>
      </p:sp>
      <p:sp>
        <p:nvSpPr>
          <p:cNvPr name="TextBox 8" id="8"/>
          <p:cNvSpPr txBox="true"/>
          <p:nvPr/>
        </p:nvSpPr>
        <p:spPr>
          <a:xfrm rot="0">
            <a:off x="9749873"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RNF10</a:t>
            </a:r>
          </a:p>
        </p:txBody>
      </p:sp>
      <p:sp>
        <p:nvSpPr>
          <p:cNvPr name="TextBox 9" id="9"/>
          <p:cNvSpPr txBox="true"/>
          <p:nvPr/>
        </p:nvSpPr>
        <p:spPr>
          <a:xfrm rot="0">
            <a:off x="12518743"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RNF11</a:t>
            </a:r>
          </a:p>
        </p:txBody>
      </p:sp>
      <p:sp>
        <p:nvSpPr>
          <p:cNvPr name="TextBox 10" id="10"/>
          <p:cNvSpPr txBox="true"/>
          <p:nvPr/>
        </p:nvSpPr>
        <p:spPr>
          <a:xfrm rot="0">
            <a:off x="15239988" y="2647096"/>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RNF12</a:t>
            </a:r>
          </a:p>
        </p:txBody>
      </p:sp>
      <p:grpSp>
        <p:nvGrpSpPr>
          <p:cNvPr name="Group 11" id="11"/>
          <p:cNvGrpSpPr/>
          <p:nvPr/>
        </p:nvGrpSpPr>
        <p:grpSpPr>
          <a:xfrm rot="0">
            <a:off x="1028700" y="4937100"/>
            <a:ext cx="2640975" cy="4540652"/>
            <a:chOff x="0" y="0"/>
            <a:chExt cx="695566" cy="1195892"/>
          </a:xfrm>
        </p:grpSpPr>
        <p:sp>
          <p:nvSpPr>
            <p:cNvPr name="Freeform 12" id="12"/>
            <p:cNvSpPr/>
            <p:nvPr/>
          </p:nvSpPr>
          <p:spPr>
            <a:xfrm flipH="false" flipV="false" rot="0">
              <a:off x="0" y="0"/>
              <a:ext cx="695565" cy="1195892"/>
            </a:xfrm>
            <a:custGeom>
              <a:avLst/>
              <a:gdLst/>
              <a:ahLst/>
              <a:cxnLst/>
              <a:rect r="r" b="b" t="t" l="l"/>
              <a:pathLst>
                <a:path h="1195892" w="695565">
                  <a:moveTo>
                    <a:pt x="149505" y="0"/>
                  </a:moveTo>
                  <a:lnTo>
                    <a:pt x="546061" y="0"/>
                  </a:lnTo>
                  <a:cubicBezTo>
                    <a:pt x="585712" y="0"/>
                    <a:pt x="623739" y="15751"/>
                    <a:pt x="651777" y="43789"/>
                  </a:cubicBezTo>
                  <a:cubicBezTo>
                    <a:pt x="679814" y="71826"/>
                    <a:pt x="695565" y="109854"/>
                    <a:pt x="695565" y="149505"/>
                  </a:cubicBezTo>
                  <a:lnTo>
                    <a:pt x="695565" y="1046387"/>
                  </a:lnTo>
                  <a:cubicBezTo>
                    <a:pt x="695565" y="1086038"/>
                    <a:pt x="679814" y="1124065"/>
                    <a:pt x="651777" y="1152103"/>
                  </a:cubicBezTo>
                  <a:cubicBezTo>
                    <a:pt x="623739" y="1180141"/>
                    <a:pt x="585712" y="1195892"/>
                    <a:pt x="546061" y="1195892"/>
                  </a:cubicBezTo>
                  <a:lnTo>
                    <a:pt x="149505" y="1195892"/>
                  </a:lnTo>
                  <a:cubicBezTo>
                    <a:pt x="109854" y="1195892"/>
                    <a:pt x="71826" y="1180141"/>
                    <a:pt x="43789" y="1152103"/>
                  </a:cubicBezTo>
                  <a:cubicBezTo>
                    <a:pt x="15751" y="1124065"/>
                    <a:pt x="0" y="1086038"/>
                    <a:pt x="0" y="104638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3" id="13"/>
            <p:cNvSpPr txBox="true"/>
            <p:nvPr/>
          </p:nvSpPr>
          <p:spPr>
            <a:xfrm>
              <a:off x="0" y="-38100"/>
              <a:ext cx="695566" cy="123399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717017" y="4937100"/>
            <a:ext cx="2640975" cy="4540652"/>
            <a:chOff x="0" y="0"/>
            <a:chExt cx="695566" cy="1195892"/>
          </a:xfrm>
        </p:grpSpPr>
        <p:sp>
          <p:nvSpPr>
            <p:cNvPr name="Freeform 15" id="15"/>
            <p:cNvSpPr/>
            <p:nvPr/>
          </p:nvSpPr>
          <p:spPr>
            <a:xfrm flipH="false" flipV="false" rot="0">
              <a:off x="0" y="0"/>
              <a:ext cx="695565" cy="1195892"/>
            </a:xfrm>
            <a:custGeom>
              <a:avLst/>
              <a:gdLst/>
              <a:ahLst/>
              <a:cxnLst/>
              <a:rect r="r" b="b" t="t" l="l"/>
              <a:pathLst>
                <a:path h="1195892" w="695565">
                  <a:moveTo>
                    <a:pt x="149505" y="0"/>
                  </a:moveTo>
                  <a:lnTo>
                    <a:pt x="546061" y="0"/>
                  </a:lnTo>
                  <a:cubicBezTo>
                    <a:pt x="585712" y="0"/>
                    <a:pt x="623739" y="15751"/>
                    <a:pt x="651777" y="43789"/>
                  </a:cubicBezTo>
                  <a:cubicBezTo>
                    <a:pt x="679814" y="71826"/>
                    <a:pt x="695565" y="109854"/>
                    <a:pt x="695565" y="149505"/>
                  </a:cubicBezTo>
                  <a:lnTo>
                    <a:pt x="695565" y="1046387"/>
                  </a:lnTo>
                  <a:cubicBezTo>
                    <a:pt x="695565" y="1086038"/>
                    <a:pt x="679814" y="1124065"/>
                    <a:pt x="651777" y="1152103"/>
                  </a:cubicBezTo>
                  <a:cubicBezTo>
                    <a:pt x="623739" y="1180141"/>
                    <a:pt x="585712" y="1195892"/>
                    <a:pt x="546061" y="1195892"/>
                  </a:cubicBezTo>
                  <a:lnTo>
                    <a:pt x="149505" y="1195892"/>
                  </a:lnTo>
                  <a:cubicBezTo>
                    <a:pt x="109854" y="1195892"/>
                    <a:pt x="71826" y="1180141"/>
                    <a:pt x="43789" y="1152103"/>
                  </a:cubicBezTo>
                  <a:cubicBezTo>
                    <a:pt x="15751" y="1124065"/>
                    <a:pt x="0" y="1086038"/>
                    <a:pt x="0" y="104638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6" id="16"/>
            <p:cNvSpPr txBox="true"/>
            <p:nvPr/>
          </p:nvSpPr>
          <p:spPr>
            <a:xfrm>
              <a:off x="0" y="-38100"/>
              <a:ext cx="695566" cy="123399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503025" y="4937100"/>
            <a:ext cx="2640975" cy="4540652"/>
            <a:chOff x="0" y="0"/>
            <a:chExt cx="695566" cy="1195892"/>
          </a:xfrm>
        </p:grpSpPr>
        <p:sp>
          <p:nvSpPr>
            <p:cNvPr name="Freeform 18" id="18"/>
            <p:cNvSpPr/>
            <p:nvPr/>
          </p:nvSpPr>
          <p:spPr>
            <a:xfrm flipH="false" flipV="false" rot="0">
              <a:off x="0" y="0"/>
              <a:ext cx="695565" cy="1195892"/>
            </a:xfrm>
            <a:custGeom>
              <a:avLst/>
              <a:gdLst/>
              <a:ahLst/>
              <a:cxnLst/>
              <a:rect r="r" b="b" t="t" l="l"/>
              <a:pathLst>
                <a:path h="1195892" w="695565">
                  <a:moveTo>
                    <a:pt x="149505" y="0"/>
                  </a:moveTo>
                  <a:lnTo>
                    <a:pt x="546061" y="0"/>
                  </a:lnTo>
                  <a:cubicBezTo>
                    <a:pt x="585712" y="0"/>
                    <a:pt x="623739" y="15751"/>
                    <a:pt x="651777" y="43789"/>
                  </a:cubicBezTo>
                  <a:cubicBezTo>
                    <a:pt x="679814" y="71826"/>
                    <a:pt x="695565" y="109854"/>
                    <a:pt x="695565" y="149505"/>
                  </a:cubicBezTo>
                  <a:lnTo>
                    <a:pt x="695565" y="1046387"/>
                  </a:lnTo>
                  <a:cubicBezTo>
                    <a:pt x="695565" y="1086038"/>
                    <a:pt x="679814" y="1124065"/>
                    <a:pt x="651777" y="1152103"/>
                  </a:cubicBezTo>
                  <a:cubicBezTo>
                    <a:pt x="623739" y="1180141"/>
                    <a:pt x="585712" y="1195892"/>
                    <a:pt x="546061" y="1195892"/>
                  </a:cubicBezTo>
                  <a:lnTo>
                    <a:pt x="149505" y="1195892"/>
                  </a:lnTo>
                  <a:cubicBezTo>
                    <a:pt x="109854" y="1195892"/>
                    <a:pt x="71826" y="1180141"/>
                    <a:pt x="43789" y="1152103"/>
                  </a:cubicBezTo>
                  <a:cubicBezTo>
                    <a:pt x="15751" y="1124065"/>
                    <a:pt x="0" y="1086038"/>
                    <a:pt x="0" y="104638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9" id="19"/>
            <p:cNvSpPr txBox="true"/>
            <p:nvPr/>
          </p:nvSpPr>
          <p:spPr>
            <a:xfrm>
              <a:off x="0" y="-38100"/>
              <a:ext cx="695566" cy="1233992"/>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239250" y="4937100"/>
            <a:ext cx="2640975" cy="4540652"/>
            <a:chOff x="0" y="0"/>
            <a:chExt cx="695566" cy="1195892"/>
          </a:xfrm>
        </p:grpSpPr>
        <p:sp>
          <p:nvSpPr>
            <p:cNvPr name="Freeform 21" id="21"/>
            <p:cNvSpPr/>
            <p:nvPr/>
          </p:nvSpPr>
          <p:spPr>
            <a:xfrm flipH="false" flipV="false" rot="0">
              <a:off x="0" y="0"/>
              <a:ext cx="695565" cy="1195892"/>
            </a:xfrm>
            <a:custGeom>
              <a:avLst/>
              <a:gdLst/>
              <a:ahLst/>
              <a:cxnLst/>
              <a:rect r="r" b="b" t="t" l="l"/>
              <a:pathLst>
                <a:path h="1195892" w="695565">
                  <a:moveTo>
                    <a:pt x="149505" y="0"/>
                  </a:moveTo>
                  <a:lnTo>
                    <a:pt x="546061" y="0"/>
                  </a:lnTo>
                  <a:cubicBezTo>
                    <a:pt x="585712" y="0"/>
                    <a:pt x="623739" y="15751"/>
                    <a:pt x="651777" y="43789"/>
                  </a:cubicBezTo>
                  <a:cubicBezTo>
                    <a:pt x="679814" y="71826"/>
                    <a:pt x="695565" y="109854"/>
                    <a:pt x="695565" y="149505"/>
                  </a:cubicBezTo>
                  <a:lnTo>
                    <a:pt x="695565" y="1046387"/>
                  </a:lnTo>
                  <a:cubicBezTo>
                    <a:pt x="695565" y="1086038"/>
                    <a:pt x="679814" y="1124065"/>
                    <a:pt x="651777" y="1152103"/>
                  </a:cubicBezTo>
                  <a:cubicBezTo>
                    <a:pt x="623739" y="1180141"/>
                    <a:pt x="585712" y="1195892"/>
                    <a:pt x="546061" y="1195892"/>
                  </a:cubicBezTo>
                  <a:lnTo>
                    <a:pt x="149505" y="1195892"/>
                  </a:lnTo>
                  <a:cubicBezTo>
                    <a:pt x="109854" y="1195892"/>
                    <a:pt x="71826" y="1180141"/>
                    <a:pt x="43789" y="1152103"/>
                  </a:cubicBezTo>
                  <a:cubicBezTo>
                    <a:pt x="15751" y="1124065"/>
                    <a:pt x="0" y="1086038"/>
                    <a:pt x="0" y="104638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2" id="22"/>
            <p:cNvSpPr txBox="true"/>
            <p:nvPr/>
          </p:nvSpPr>
          <p:spPr>
            <a:xfrm>
              <a:off x="0" y="-38100"/>
              <a:ext cx="695566" cy="1233992"/>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1975475" y="4937100"/>
            <a:ext cx="2640975" cy="4540652"/>
            <a:chOff x="0" y="0"/>
            <a:chExt cx="695566" cy="1195892"/>
          </a:xfrm>
        </p:grpSpPr>
        <p:sp>
          <p:nvSpPr>
            <p:cNvPr name="Freeform 24" id="24"/>
            <p:cNvSpPr/>
            <p:nvPr/>
          </p:nvSpPr>
          <p:spPr>
            <a:xfrm flipH="false" flipV="false" rot="0">
              <a:off x="0" y="0"/>
              <a:ext cx="695565" cy="1195892"/>
            </a:xfrm>
            <a:custGeom>
              <a:avLst/>
              <a:gdLst/>
              <a:ahLst/>
              <a:cxnLst/>
              <a:rect r="r" b="b" t="t" l="l"/>
              <a:pathLst>
                <a:path h="1195892" w="695565">
                  <a:moveTo>
                    <a:pt x="149505" y="0"/>
                  </a:moveTo>
                  <a:lnTo>
                    <a:pt x="546061" y="0"/>
                  </a:lnTo>
                  <a:cubicBezTo>
                    <a:pt x="585712" y="0"/>
                    <a:pt x="623739" y="15751"/>
                    <a:pt x="651777" y="43789"/>
                  </a:cubicBezTo>
                  <a:cubicBezTo>
                    <a:pt x="679814" y="71826"/>
                    <a:pt x="695565" y="109854"/>
                    <a:pt x="695565" y="149505"/>
                  </a:cubicBezTo>
                  <a:lnTo>
                    <a:pt x="695565" y="1046387"/>
                  </a:lnTo>
                  <a:cubicBezTo>
                    <a:pt x="695565" y="1086038"/>
                    <a:pt x="679814" y="1124065"/>
                    <a:pt x="651777" y="1152103"/>
                  </a:cubicBezTo>
                  <a:cubicBezTo>
                    <a:pt x="623739" y="1180141"/>
                    <a:pt x="585712" y="1195892"/>
                    <a:pt x="546061" y="1195892"/>
                  </a:cubicBezTo>
                  <a:lnTo>
                    <a:pt x="149505" y="1195892"/>
                  </a:lnTo>
                  <a:cubicBezTo>
                    <a:pt x="109854" y="1195892"/>
                    <a:pt x="71826" y="1180141"/>
                    <a:pt x="43789" y="1152103"/>
                  </a:cubicBezTo>
                  <a:cubicBezTo>
                    <a:pt x="15751" y="1124065"/>
                    <a:pt x="0" y="1086038"/>
                    <a:pt x="0" y="104638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5" id="25"/>
            <p:cNvSpPr txBox="true"/>
            <p:nvPr/>
          </p:nvSpPr>
          <p:spPr>
            <a:xfrm>
              <a:off x="0" y="-38100"/>
              <a:ext cx="695566" cy="1233992"/>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4711701" y="4937100"/>
            <a:ext cx="2640975" cy="4540652"/>
            <a:chOff x="0" y="0"/>
            <a:chExt cx="695566" cy="1195892"/>
          </a:xfrm>
        </p:grpSpPr>
        <p:sp>
          <p:nvSpPr>
            <p:cNvPr name="Freeform 27" id="27"/>
            <p:cNvSpPr/>
            <p:nvPr/>
          </p:nvSpPr>
          <p:spPr>
            <a:xfrm flipH="false" flipV="false" rot="0">
              <a:off x="0" y="0"/>
              <a:ext cx="695565" cy="1195892"/>
            </a:xfrm>
            <a:custGeom>
              <a:avLst/>
              <a:gdLst/>
              <a:ahLst/>
              <a:cxnLst/>
              <a:rect r="r" b="b" t="t" l="l"/>
              <a:pathLst>
                <a:path h="1195892" w="695565">
                  <a:moveTo>
                    <a:pt x="149505" y="0"/>
                  </a:moveTo>
                  <a:lnTo>
                    <a:pt x="546061" y="0"/>
                  </a:lnTo>
                  <a:cubicBezTo>
                    <a:pt x="585712" y="0"/>
                    <a:pt x="623739" y="15751"/>
                    <a:pt x="651777" y="43789"/>
                  </a:cubicBezTo>
                  <a:cubicBezTo>
                    <a:pt x="679814" y="71826"/>
                    <a:pt x="695565" y="109854"/>
                    <a:pt x="695565" y="149505"/>
                  </a:cubicBezTo>
                  <a:lnTo>
                    <a:pt x="695565" y="1046387"/>
                  </a:lnTo>
                  <a:cubicBezTo>
                    <a:pt x="695565" y="1086038"/>
                    <a:pt x="679814" y="1124065"/>
                    <a:pt x="651777" y="1152103"/>
                  </a:cubicBezTo>
                  <a:cubicBezTo>
                    <a:pt x="623739" y="1180141"/>
                    <a:pt x="585712" y="1195892"/>
                    <a:pt x="546061" y="1195892"/>
                  </a:cubicBezTo>
                  <a:lnTo>
                    <a:pt x="149505" y="1195892"/>
                  </a:lnTo>
                  <a:cubicBezTo>
                    <a:pt x="109854" y="1195892"/>
                    <a:pt x="71826" y="1180141"/>
                    <a:pt x="43789" y="1152103"/>
                  </a:cubicBezTo>
                  <a:cubicBezTo>
                    <a:pt x="15751" y="1124065"/>
                    <a:pt x="0" y="1086038"/>
                    <a:pt x="0" y="104638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8" id="28"/>
            <p:cNvSpPr txBox="true"/>
            <p:nvPr/>
          </p:nvSpPr>
          <p:spPr>
            <a:xfrm>
              <a:off x="0" y="-38100"/>
              <a:ext cx="695566" cy="1233992"/>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82485" y="53371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Bold"/>
              </a:rPr>
              <a:t>INTERFACE</a:t>
            </a:r>
          </a:p>
        </p:txBody>
      </p:sp>
      <p:sp>
        <p:nvSpPr>
          <p:cNvPr name="TextBox 30" id="30"/>
          <p:cNvSpPr txBox="true"/>
          <p:nvPr/>
        </p:nvSpPr>
        <p:spPr>
          <a:xfrm rot="0">
            <a:off x="3818427" y="53371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CLAREZA</a:t>
            </a:r>
          </a:p>
        </p:txBody>
      </p:sp>
      <p:sp>
        <p:nvSpPr>
          <p:cNvPr name="TextBox 31" id="31"/>
          <p:cNvSpPr txBox="true"/>
          <p:nvPr/>
        </p:nvSpPr>
        <p:spPr>
          <a:xfrm rot="0">
            <a:off x="6556810" y="53371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COMPATIBILIDADE</a:t>
            </a:r>
          </a:p>
        </p:txBody>
      </p:sp>
      <p:sp>
        <p:nvSpPr>
          <p:cNvPr name="TextBox 32" id="32"/>
          <p:cNvSpPr txBox="true"/>
          <p:nvPr/>
        </p:nvSpPr>
        <p:spPr>
          <a:xfrm rot="0">
            <a:off x="9293035" y="53371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 INTEROPERABILIDADE </a:t>
            </a:r>
          </a:p>
        </p:txBody>
      </p:sp>
      <p:sp>
        <p:nvSpPr>
          <p:cNvPr name="TextBox 33" id="33"/>
          <p:cNvSpPr txBox="true"/>
          <p:nvPr/>
        </p:nvSpPr>
        <p:spPr>
          <a:xfrm rot="0">
            <a:off x="12080250" y="53371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MANUTENIBILIDADE</a:t>
            </a:r>
          </a:p>
        </p:txBody>
      </p:sp>
      <p:sp>
        <p:nvSpPr>
          <p:cNvPr name="TextBox 34" id="34"/>
          <p:cNvSpPr txBox="true"/>
          <p:nvPr/>
        </p:nvSpPr>
        <p:spPr>
          <a:xfrm rot="0">
            <a:off x="14765486" y="5337150"/>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DOCUMENTAÇÃO</a:t>
            </a:r>
          </a:p>
        </p:txBody>
      </p:sp>
      <p:sp>
        <p:nvSpPr>
          <p:cNvPr name="TextBox 35" id="35"/>
          <p:cNvSpPr txBox="true"/>
          <p:nvPr/>
        </p:nvSpPr>
        <p:spPr>
          <a:xfrm rot="0">
            <a:off x="7614767" y="1246050"/>
            <a:ext cx="5186833"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Não Funcionais</a:t>
            </a:r>
          </a:p>
        </p:txBody>
      </p:sp>
      <p:sp>
        <p:nvSpPr>
          <p:cNvPr name="TextBox 36" id="36"/>
          <p:cNvSpPr txBox="true"/>
          <p:nvPr/>
        </p:nvSpPr>
        <p:spPr>
          <a:xfrm rot="0">
            <a:off x="3975943" y="1246050"/>
            <a:ext cx="363882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Requisitos</a:t>
            </a:r>
          </a:p>
        </p:txBody>
      </p:sp>
      <p:sp>
        <p:nvSpPr>
          <p:cNvPr name="Freeform 37" id="37"/>
          <p:cNvSpPr/>
          <p:nvPr/>
        </p:nvSpPr>
        <p:spPr>
          <a:xfrm flipH="false" flipV="false" rot="-5400000">
            <a:off x="11867728" y="-3676426"/>
            <a:ext cx="7273934" cy="7875811"/>
          </a:xfrm>
          <a:custGeom>
            <a:avLst/>
            <a:gdLst/>
            <a:ahLst/>
            <a:cxnLst/>
            <a:rect r="r" b="b" t="t" l="l"/>
            <a:pathLst>
              <a:path h="7875811" w="7273934">
                <a:moveTo>
                  <a:pt x="0" y="0"/>
                </a:moveTo>
                <a:lnTo>
                  <a:pt x="7273934" y="0"/>
                </a:lnTo>
                <a:lnTo>
                  <a:pt x="7273934" y="7875811"/>
                </a:lnTo>
                <a:lnTo>
                  <a:pt x="0" y="7875811"/>
                </a:lnTo>
                <a:lnTo>
                  <a:pt x="0" y="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38" id="38"/>
          <p:cNvSpPr/>
          <p:nvPr/>
        </p:nvSpPr>
        <p:spPr>
          <a:xfrm flipH="false" flipV="true" rot="-5400000">
            <a:off x="-978935" y="-3937905"/>
            <a:ext cx="7273934" cy="7875811"/>
          </a:xfrm>
          <a:custGeom>
            <a:avLst/>
            <a:gdLst/>
            <a:ahLst/>
            <a:cxnLst/>
            <a:rect r="r" b="b" t="t" l="l"/>
            <a:pathLst>
              <a:path h="7875811" w="7273934">
                <a:moveTo>
                  <a:pt x="0" y="7875810"/>
                </a:moveTo>
                <a:lnTo>
                  <a:pt x="7273935" y="7875810"/>
                </a:lnTo>
                <a:lnTo>
                  <a:pt x="7273935"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TextBox 39" id="39"/>
          <p:cNvSpPr txBox="true"/>
          <p:nvPr/>
        </p:nvSpPr>
        <p:spPr>
          <a:xfrm rot="0">
            <a:off x="1102049" y="5886425"/>
            <a:ext cx="2494277" cy="17684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A interface do usuário deve ser intuitiva e fácil de usar, exigindo o mínimo de treinamento para os usuários.</a:t>
            </a:r>
          </a:p>
        </p:txBody>
      </p:sp>
      <p:sp>
        <p:nvSpPr>
          <p:cNvPr name="TextBox 40" id="40"/>
          <p:cNvSpPr txBox="true"/>
          <p:nvPr/>
        </p:nvSpPr>
        <p:spPr>
          <a:xfrm rot="0">
            <a:off x="3790366" y="5886425"/>
            <a:ext cx="2494277" cy="21209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 sistema deve fornecer feedback claro e mensagens de erro compreensíveis para orientar os usuários em caso de problemas.</a:t>
            </a:r>
          </a:p>
        </p:txBody>
      </p:sp>
      <p:sp>
        <p:nvSpPr>
          <p:cNvPr name="TextBox 41" id="41"/>
          <p:cNvSpPr txBox="true"/>
          <p:nvPr/>
        </p:nvSpPr>
        <p:spPr>
          <a:xfrm rot="0">
            <a:off x="6595938" y="5885589"/>
            <a:ext cx="2494277" cy="31781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 sistema deve ser compatível com os principais navegadores web, como Chrome, Firefox, Safari e Edge. Assim como,  com sistemas operacionais Windows, macOS e Linux.</a:t>
            </a:r>
          </a:p>
        </p:txBody>
      </p:sp>
      <p:sp>
        <p:nvSpPr>
          <p:cNvPr name="TextBox 42" id="42"/>
          <p:cNvSpPr txBox="true"/>
          <p:nvPr/>
        </p:nvSpPr>
        <p:spPr>
          <a:xfrm rot="0">
            <a:off x="9267825" y="5876900"/>
            <a:ext cx="2494277" cy="282575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 sistema deve ser capaz de se integrar com outros sistemas, como sistemas de contabilidade ou sistemas de gerenciamento de estoque.</a:t>
            </a:r>
          </a:p>
        </p:txBody>
      </p:sp>
      <p:sp>
        <p:nvSpPr>
          <p:cNvPr name="TextBox 43" id="43"/>
          <p:cNvSpPr txBox="true"/>
          <p:nvPr/>
        </p:nvSpPr>
        <p:spPr>
          <a:xfrm rot="0">
            <a:off x="12061200" y="5876900"/>
            <a:ext cx="2494277" cy="21209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 sistema deve ser modular, permitindo a fácil adição ou remoção de funcionalidades sem afetar outras partes do sistema.</a:t>
            </a:r>
          </a:p>
        </p:txBody>
      </p:sp>
      <p:sp>
        <p:nvSpPr>
          <p:cNvPr name="TextBox 44" id="44"/>
          <p:cNvSpPr txBox="true"/>
          <p:nvPr/>
        </p:nvSpPr>
        <p:spPr>
          <a:xfrm rot="0">
            <a:off x="14806951" y="5886425"/>
            <a:ext cx="2494277" cy="31781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 sistema deve ter uma documentação abrangente, incluindo manual do usuário, guia de instalação e documentação técnica para facilitar o entendimento e a manutenção do sistema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682809" y="-2825092"/>
            <a:ext cx="5352128" cy="5091211"/>
          </a:xfrm>
          <a:custGeom>
            <a:avLst/>
            <a:gdLst/>
            <a:ahLst/>
            <a:cxnLst/>
            <a:rect r="r" b="b" t="t" l="l"/>
            <a:pathLst>
              <a:path h="5091211" w="5352128">
                <a:moveTo>
                  <a:pt x="0" y="0"/>
                </a:moveTo>
                <a:lnTo>
                  <a:pt x="5352127" y="0"/>
                </a:lnTo>
                <a:lnTo>
                  <a:pt x="5352127"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58102" y="2823729"/>
            <a:ext cx="6301198" cy="5875868"/>
          </a:xfrm>
          <a:custGeom>
            <a:avLst/>
            <a:gdLst/>
            <a:ahLst/>
            <a:cxnLst/>
            <a:rect r="r" b="b" t="t" l="l"/>
            <a:pathLst>
              <a:path h="5875868" w="6301198">
                <a:moveTo>
                  <a:pt x="0" y="0"/>
                </a:moveTo>
                <a:lnTo>
                  <a:pt x="6301198" y="0"/>
                </a:lnTo>
                <a:lnTo>
                  <a:pt x="6301198" y="5875867"/>
                </a:lnTo>
                <a:lnTo>
                  <a:pt x="0" y="587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038600"/>
            <a:ext cx="9119942" cy="21336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Regras de negócio são uma nova categoria de requisitos do sistema que representam decisões sobre como executar o negócio, e são caracterizadas pela orientação do negócio e sua tendência às mudanças (Rosca et al., 1997).</a:t>
            </a:r>
          </a:p>
        </p:txBody>
      </p:sp>
      <p:grpSp>
        <p:nvGrpSpPr>
          <p:cNvPr name="Group 5" id="5"/>
          <p:cNvGrpSpPr/>
          <p:nvPr/>
        </p:nvGrpSpPr>
        <p:grpSpPr>
          <a:xfrm rot="0">
            <a:off x="1028700" y="2613525"/>
            <a:ext cx="7611728" cy="970915"/>
            <a:chOff x="0" y="0"/>
            <a:chExt cx="10148971" cy="1294553"/>
          </a:xfrm>
        </p:grpSpPr>
        <p:sp>
          <p:nvSpPr>
            <p:cNvPr name="TextBox 6" id="6"/>
            <p:cNvSpPr txBox="true"/>
            <p:nvPr/>
          </p:nvSpPr>
          <p:spPr>
            <a:xfrm rot="0">
              <a:off x="4801266" y="-133350"/>
              <a:ext cx="5347705" cy="1427903"/>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negócio</a:t>
              </a:r>
            </a:p>
          </p:txBody>
        </p:sp>
        <p:sp>
          <p:nvSpPr>
            <p:cNvPr name="TextBox 7" id="7"/>
            <p:cNvSpPr txBox="true"/>
            <p:nvPr/>
          </p:nvSpPr>
          <p:spPr>
            <a:xfrm rot="0">
              <a:off x="0" y="-133350"/>
              <a:ext cx="5082001" cy="1427903"/>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Regras de</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AutoShape 2" id="2"/>
          <p:cNvSpPr/>
          <p:nvPr/>
        </p:nvSpPr>
        <p:spPr>
          <a:xfrm>
            <a:off x="8343900" y="3914913"/>
            <a:ext cx="1685306" cy="23440"/>
          </a:xfrm>
          <a:prstGeom prst="line">
            <a:avLst/>
          </a:prstGeom>
          <a:ln cap="flat" w="76200">
            <a:solidFill>
              <a:srgbClr val="457DA4"/>
            </a:solidFill>
            <a:prstDash val="solid"/>
            <a:headEnd type="none" len="sm" w="sm"/>
            <a:tailEnd type="none" len="sm" w="sm"/>
          </a:ln>
        </p:spPr>
      </p:sp>
      <p:sp>
        <p:nvSpPr>
          <p:cNvPr name="Freeform 3" id="3"/>
          <p:cNvSpPr/>
          <p:nvPr/>
        </p:nvSpPr>
        <p:spPr>
          <a:xfrm flipH="false" flipV="false" rot="0">
            <a:off x="1028700" y="3347985"/>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44000" y="3347985"/>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59045"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RN01</a:t>
            </a:r>
          </a:p>
        </p:txBody>
      </p:sp>
      <p:sp>
        <p:nvSpPr>
          <p:cNvPr name="TextBox 6" id="6"/>
          <p:cNvSpPr txBox="true"/>
          <p:nvPr/>
        </p:nvSpPr>
        <p:spPr>
          <a:xfrm rot="0">
            <a:off x="4376970"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RN02</a:t>
            </a:r>
          </a:p>
        </p:txBody>
      </p:sp>
      <p:sp>
        <p:nvSpPr>
          <p:cNvPr name="TextBox 7" id="7"/>
          <p:cNvSpPr txBox="true"/>
          <p:nvPr/>
        </p:nvSpPr>
        <p:spPr>
          <a:xfrm rot="0">
            <a:off x="6984755"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RN03</a:t>
            </a:r>
          </a:p>
        </p:txBody>
      </p:sp>
      <p:sp>
        <p:nvSpPr>
          <p:cNvPr name="TextBox 8" id="8"/>
          <p:cNvSpPr txBox="true"/>
          <p:nvPr/>
        </p:nvSpPr>
        <p:spPr>
          <a:xfrm rot="0">
            <a:off x="9749873"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RN04</a:t>
            </a:r>
          </a:p>
        </p:txBody>
      </p:sp>
      <p:sp>
        <p:nvSpPr>
          <p:cNvPr name="TextBox 9" id="9"/>
          <p:cNvSpPr txBox="true"/>
          <p:nvPr/>
        </p:nvSpPr>
        <p:spPr>
          <a:xfrm rot="0">
            <a:off x="12518743"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RN05</a:t>
            </a:r>
          </a:p>
        </p:txBody>
      </p:sp>
      <p:sp>
        <p:nvSpPr>
          <p:cNvPr name="TextBox 10" id="10"/>
          <p:cNvSpPr txBox="true"/>
          <p:nvPr/>
        </p:nvSpPr>
        <p:spPr>
          <a:xfrm rot="0">
            <a:off x="15239988" y="2429962"/>
            <a:ext cx="1416320" cy="679450"/>
          </a:xfrm>
          <a:prstGeom prst="rect">
            <a:avLst/>
          </a:prstGeom>
        </p:spPr>
        <p:txBody>
          <a:bodyPr anchor="t" rtlCol="false" tIns="0" lIns="0" bIns="0" rIns="0">
            <a:spAutoFit/>
          </a:bodyPr>
          <a:lstStyle/>
          <a:p>
            <a:pPr algn="ctr">
              <a:lnSpc>
                <a:spcPts val="5599"/>
              </a:lnSpc>
            </a:pPr>
            <a:r>
              <a:rPr lang="en-US" sz="3999">
                <a:solidFill>
                  <a:srgbClr val="D9EAF3"/>
                </a:solidFill>
                <a:latin typeface="Roboto Condensed Bold"/>
              </a:rPr>
              <a:t>RN06</a:t>
            </a:r>
          </a:p>
        </p:txBody>
      </p:sp>
      <p:grpSp>
        <p:nvGrpSpPr>
          <p:cNvPr name="Group 11" id="11"/>
          <p:cNvGrpSpPr/>
          <p:nvPr/>
        </p:nvGrpSpPr>
        <p:grpSpPr>
          <a:xfrm rot="0">
            <a:off x="1028700" y="4719966"/>
            <a:ext cx="2640975" cy="4113010"/>
            <a:chOff x="0" y="0"/>
            <a:chExt cx="695566" cy="1083262"/>
          </a:xfrm>
        </p:grpSpPr>
        <p:sp>
          <p:nvSpPr>
            <p:cNvPr name="Freeform 12" id="12"/>
            <p:cNvSpPr/>
            <p:nvPr/>
          </p:nvSpPr>
          <p:spPr>
            <a:xfrm flipH="false" flipV="false" rot="0">
              <a:off x="0" y="0"/>
              <a:ext cx="695565" cy="1083262"/>
            </a:xfrm>
            <a:custGeom>
              <a:avLst/>
              <a:gdLst/>
              <a:ahLst/>
              <a:cxnLst/>
              <a:rect r="r" b="b" t="t" l="l"/>
              <a:pathLst>
                <a:path h="1083262" w="695565">
                  <a:moveTo>
                    <a:pt x="149505" y="0"/>
                  </a:moveTo>
                  <a:lnTo>
                    <a:pt x="546061" y="0"/>
                  </a:lnTo>
                  <a:cubicBezTo>
                    <a:pt x="585712" y="0"/>
                    <a:pt x="623739" y="15751"/>
                    <a:pt x="651777" y="43789"/>
                  </a:cubicBezTo>
                  <a:cubicBezTo>
                    <a:pt x="679814" y="71826"/>
                    <a:pt x="695565" y="109854"/>
                    <a:pt x="695565" y="149505"/>
                  </a:cubicBezTo>
                  <a:lnTo>
                    <a:pt x="695565" y="933757"/>
                  </a:lnTo>
                  <a:cubicBezTo>
                    <a:pt x="695565" y="973408"/>
                    <a:pt x="679814" y="1011435"/>
                    <a:pt x="651777" y="1039473"/>
                  </a:cubicBezTo>
                  <a:cubicBezTo>
                    <a:pt x="623739" y="1067511"/>
                    <a:pt x="585712" y="1083262"/>
                    <a:pt x="546061" y="1083262"/>
                  </a:cubicBezTo>
                  <a:lnTo>
                    <a:pt x="149505" y="1083262"/>
                  </a:lnTo>
                  <a:cubicBezTo>
                    <a:pt x="109854" y="1083262"/>
                    <a:pt x="71826" y="1067511"/>
                    <a:pt x="43789" y="1039473"/>
                  </a:cubicBezTo>
                  <a:cubicBezTo>
                    <a:pt x="15751" y="1011435"/>
                    <a:pt x="0" y="973408"/>
                    <a:pt x="0" y="93375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3" id="13"/>
            <p:cNvSpPr txBox="true"/>
            <p:nvPr/>
          </p:nvSpPr>
          <p:spPr>
            <a:xfrm>
              <a:off x="0" y="-38100"/>
              <a:ext cx="695566" cy="112136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717017" y="4719966"/>
            <a:ext cx="2640975" cy="4113010"/>
            <a:chOff x="0" y="0"/>
            <a:chExt cx="695566" cy="1083262"/>
          </a:xfrm>
        </p:grpSpPr>
        <p:sp>
          <p:nvSpPr>
            <p:cNvPr name="Freeform 15" id="15"/>
            <p:cNvSpPr/>
            <p:nvPr/>
          </p:nvSpPr>
          <p:spPr>
            <a:xfrm flipH="false" flipV="false" rot="0">
              <a:off x="0" y="0"/>
              <a:ext cx="695565" cy="1083262"/>
            </a:xfrm>
            <a:custGeom>
              <a:avLst/>
              <a:gdLst/>
              <a:ahLst/>
              <a:cxnLst/>
              <a:rect r="r" b="b" t="t" l="l"/>
              <a:pathLst>
                <a:path h="1083262" w="695565">
                  <a:moveTo>
                    <a:pt x="149505" y="0"/>
                  </a:moveTo>
                  <a:lnTo>
                    <a:pt x="546061" y="0"/>
                  </a:lnTo>
                  <a:cubicBezTo>
                    <a:pt x="585712" y="0"/>
                    <a:pt x="623739" y="15751"/>
                    <a:pt x="651777" y="43789"/>
                  </a:cubicBezTo>
                  <a:cubicBezTo>
                    <a:pt x="679814" y="71826"/>
                    <a:pt x="695565" y="109854"/>
                    <a:pt x="695565" y="149505"/>
                  </a:cubicBezTo>
                  <a:lnTo>
                    <a:pt x="695565" y="933757"/>
                  </a:lnTo>
                  <a:cubicBezTo>
                    <a:pt x="695565" y="973408"/>
                    <a:pt x="679814" y="1011435"/>
                    <a:pt x="651777" y="1039473"/>
                  </a:cubicBezTo>
                  <a:cubicBezTo>
                    <a:pt x="623739" y="1067511"/>
                    <a:pt x="585712" y="1083262"/>
                    <a:pt x="546061" y="1083262"/>
                  </a:cubicBezTo>
                  <a:lnTo>
                    <a:pt x="149505" y="1083262"/>
                  </a:lnTo>
                  <a:cubicBezTo>
                    <a:pt x="109854" y="1083262"/>
                    <a:pt x="71826" y="1067511"/>
                    <a:pt x="43789" y="1039473"/>
                  </a:cubicBezTo>
                  <a:cubicBezTo>
                    <a:pt x="15751" y="1011435"/>
                    <a:pt x="0" y="973408"/>
                    <a:pt x="0" y="93375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6" id="16"/>
            <p:cNvSpPr txBox="true"/>
            <p:nvPr/>
          </p:nvSpPr>
          <p:spPr>
            <a:xfrm>
              <a:off x="0" y="-38100"/>
              <a:ext cx="695566" cy="112136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503025" y="4719966"/>
            <a:ext cx="2640975" cy="4113010"/>
            <a:chOff x="0" y="0"/>
            <a:chExt cx="695566" cy="1083262"/>
          </a:xfrm>
        </p:grpSpPr>
        <p:sp>
          <p:nvSpPr>
            <p:cNvPr name="Freeform 18" id="18"/>
            <p:cNvSpPr/>
            <p:nvPr/>
          </p:nvSpPr>
          <p:spPr>
            <a:xfrm flipH="false" flipV="false" rot="0">
              <a:off x="0" y="0"/>
              <a:ext cx="695565" cy="1083262"/>
            </a:xfrm>
            <a:custGeom>
              <a:avLst/>
              <a:gdLst/>
              <a:ahLst/>
              <a:cxnLst/>
              <a:rect r="r" b="b" t="t" l="l"/>
              <a:pathLst>
                <a:path h="1083262" w="695565">
                  <a:moveTo>
                    <a:pt x="149505" y="0"/>
                  </a:moveTo>
                  <a:lnTo>
                    <a:pt x="546061" y="0"/>
                  </a:lnTo>
                  <a:cubicBezTo>
                    <a:pt x="585712" y="0"/>
                    <a:pt x="623739" y="15751"/>
                    <a:pt x="651777" y="43789"/>
                  </a:cubicBezTo>
                  <a:cubicBezTo>
                    <a:pt x="679814" y="71826"/>
                    <a:pt x="695565" y="109854"/>
                    <a:pt x="695565" y="149505"/>
                  </a:cubicBezTo>
                  <a:lnTo>
                    <a:pt x="695565" y="933757"/>
                  </a:lnTo>
                  <a:cubicBezTo>
                    <a:pt x="695565" y="973408"/>
                    <a:pt x="679814" y="1011435"/>
                    <a:pt x="651777" y="1039473"/>
                  </a:cubicBezTo>
                  <a:cubicBezTo>
                    <a:pt x="623739" y="1067511"/>
                    <a:pt x="585712" y="1083262"/>
                    <a:pt x="546061" y="1083262"/>
                  </a:cubicBezTo>
                  <a:lnTo>
                    <a:pt x="149505" y="1083262"/>
                  </a:lnTo>
                  <a:cubicBezTo>
                    <a:pt x="109854" y="1083262"/>
                    <a:pt x="71826" y="1067511"/>
                    <a:pt x="43789" y="1039473"/>
                  </a:cubicBezTo>
                  <a:cubicBezTo>
                    <a:pt x="15751" y="1011435"/>
                    <a:pt x="0" y="973408"/>
                    <a:pt x="0" y="93375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9" id="19"/>
            <p:cNvSpPr txBox="true"/>
            <p:nvPr/>
          </p:nvSpPr>
          <p:spPr>
            <a:xfrm>
              <a:off x="0" y="-38100"/>
              <a:ext cx="695566" cy="1121362"/>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239250" y="4719966"/>
            <a:ext cx="2640975" cy="4113010"/>
            <a:chOff x="0" y="0"/>
            <a:chExt cx="695566" cy="1083262"/>
          </a:xfrm>
        </p:grpSpPr>
        <p:sp>
          <p:nvSpPr>
            <p:cNvPr name="Freeform 21" id="21"/>
            <p:cNvSpPr/>
            <p:nvPr/>
          </p:nvSpPr>
          <p:spPr>
            <a:xfrm flipH="false" flipV="false" rot="0">
              <a:off x="0" y="0"/>
              <a:ext cx="695565" cy="1083262"/>
            </a:xfrm>
            <a:custGeom>
              <a:avLst/>
              <a:gdLst/>
              <a:ahLst/>
              <a:cxnLst/>
              <a:rect r="r" b="b" t="t" l="l"/>
              <a:pathLst>
                <a:path h="1083262" w="695565">
                  <a:moveTo>
                    <a:pt x="149505" y="0"/>
                  </a:moveTo>
                  <a:lnTo>
                    <a:pt x="546061" y="0"/>
                  </a:lnTo>
                  <a:cubicBezTo>
                    <a:pt x="585712" y="0"/>
                    <a:pt x="623739" y="15751"/>
                    <a:pt x="651777" y="43789"/>
                  </a:cubicBezTo>
                  <a:cubicBezTo>
                    <a:pt x="679814" y="71826"/>
                    <a:pt x="695565" y="109854"/>
                    <a:pt x="695565" y="149505"/>
                  </a:cubicBezTo>
                  <a:lnTo>
                    <a:pt x="695565" y="933757"/>
                  </a:lnTo>
                  <a:cubicBezTo>
                    <a:pt x="695565" y="973408"/>
                    <a:pt x="679814" y="1011435"/>
                    <a:pt x="651777" y="1039473"/>
                  </a:cubicBezTo>
                  <a:cubicBezTo>
                    <a:pt x="623739" y="1067511"/>
                    <a:pt x="585712" y="1083262"/>
                    <a:pt x="546061" y="1083262"/>
                  </a:cubicBezTo>
                  <a:lnTo>
                    <a:pt x="149505" y="1083262"/>
                  </a:lnTo>
                  <a:cubicBezTo>
                    <a:pt x="109854" y="1083262"/>
                    <a:pt x="71826" y="1067511"/>
                    <a:pt x="43789" y="1039473"/>
                  </a:cubicBezTo>
                  <a:cubicBezTo>
                    <a:pt x="15751" y="1011435"/>
                    <a:pt x="0" y="973408"/>
                    <a:pt x="0" y="93375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2" id="22"/>
            <p:cNvSpPr txBox="true"/>
            <p:nvPr/>
          </p:nvSpPr>
          <p:spPr>
            <a:xfrm>
              <a:off x="0" y="-38100"/>
              <a:ext cx="695566" cy="1121362"/>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1975475" y="4719966"/>
            <a:ext cx="2640975" cy="4113010"/>
            <a:chOff x="0" y="0"/>
            <a:chExt cx="695566" cy="1083262"/>
          </a:xfrm>
        </p:grpSpPr>
        <p:sp>
          <p:nvSpPr>
            <p:cNvPr name="Freeform 24" id="24"/>
            <p:cNvSpPr/>
            <p:nvPr/>
          </p:nvSpPr>
          <p:spPr>
            <a:xfrm flipH="false" flipV="false" rot="0">
              <a:off x="0" y="0"/>
              <a:ext cx="695565" cy="1083262"/>
            </a:xfrm>
            <a:custGeom>
              <a:avLst/>
              <a:gdLst/>
              <a:ahLst/>
              <a:cxnLst/>
              <a:rect r="r" b="b" t="t" l="l"/>
              <a:pathLst>
                <a:path h="1083262" w="695565">
                  <a:moveTo>
                    <a:pt x="149505" y="0"/>
                  </a:moveTo>
                  <a:lnTo>
                    <a:pt x="546061" y="0"/>
                  </a:lnTo>
                  <a:cubicBezTo>
                    <a:pt x="585712" y="0"/>
                    <a:pt x="623739" y="15751"/>
                    <a:pt x="651777" y="43789"/>
                  </a:cubicBezTo>
                  <a:cubicBezTo>
                    <a:pt x="679814" y="71826"/>
                    <a:pt x="695565" y="109854"/>
                    <a:pt x="695565" y="149505"/>
                  </a:cubicBezTo>
                  <a:lnTo>
                    <a:pt x="695565" y="933757"/>
                  </a:lnTo>
                  <a:cubicBezTo>
                    <a:pt x="695565" y="973408"/>
                    <a:pt x="679814" y="1011435"/>
                    <a:pt x="651777" y="1039473"/>
                  </a:cubicBezTo>
                  <a:cubicBezTo>
                    <a:pt x="623739" y="1067511"/>
                    <a:pt x="585712" y="1083262"/>
                    <a:pt x="546061" y="1083262"/>
                  </a:cubicBezTo>
                  <a:lnTo>
                    <a:pt x="149505" y="1083262"/>
                  </a:lnTo>
                  <a:cubicBezTo>
                    <a:pt x="109854" y="1083262"/>
                    <a:pt x="71826" y="1067511"/>
                    <a:pt x="43789" y="1039473"/>
                  </a:cubicBezTo>
                  <a:cubicBezTo>
                    <a:pt x="15751" y="1011435"/>
                    <a:pt x="0" y="973408"/>
                    <a:pt x="0" y="93375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5" id="25"/>
            <p:cNvSpPr txBox="true"/>
            <p:nvPr/>
          </p:nvSpPr>
          <p:spPr>
            <a:xfrm>
              <a:off x="0" y="-38100"/>
              <a:ext cx="695566" cy="1121362"/>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4711701" y="4719966"/>
            <a:ext cx="2640975" cy="4113010"/>
            <a:chOff x="0" y="0"/>
            <a:chExt cx="695566" cy="1083262"/>
          </a:xfrm>
        </p:grpSpPr>
        <p:sp>
          <p:nvSpPr>
            <p:cNvPr name="Freeform 27" id="27"/>
            <p:cNvSpPr/>
            <p:nvPr/>
          </p:nvSpPr>
          <p:spPr>
            <a:xfrm flipH="false" flipV="false" rot="0">
              <a:off x="0" y="0"/>
              <a:ext cx="695565" cy="1083262"/>
            </a:xfrm>
            <a:custGeom>
              <a:avLst/>
              <a:gdLst/>
              <a:ahLst/>
              <a:cxnLst/>
              <a:rect r="r" b="b" t="t" l="l"/>
              <a:pathLst>
                <a:path h="1083262" w="695565">
                  <a:moveTo>
                    <a:pt x="149505" y="0"/>
                  </a:moveTo>
                  <a:lnTo>
                    <a:pt x="546061" y="0"/>
                  </a:lnTo>
                  <a:cubicBezTo>
                    <a:pt x="585712" y="0"/>
                    <a:pt x="623739" y="15751"/>
                    <a:pt x="651777" y="43789"/>
                  </a:cubicBezTo>
                  <a:cubicBezTo>
                    <a:pt x="679814" y="71826"/>
                    <a:pt x="695565" y="109854"/>
                    <a:pt x="695565" y="149505"/>
                  </a:cubicBezTo>
                  <a:lnTo>
                    <a:pt x="695565" y="933757"/>
                  </a:lnTo>
                  <a:cubicBezTo>
                    <a:pt x="695565" y="973408"/>
                    <a:pt x="679814" y="1011435"/>
                    <a:pt x="651777" y="1039473"/>
                  </a:cubicBezTo>
                  <a:cubicBezTo>
                    <a:pt x="623739" y="1067511"/>
                    <a:pt x="585712" y="1083262"/>
                    <a:pt x="546061" y="1083262"/>
                  </a:cubicBezTo>
                  <a:lnTo>
                    <a:pt x="149505" y="1083262"/>
                  </a:lnTo>
                  <a:cubicBezTo>
                    <a:pt x="109854" y="1083262"/>
                    <a:pt x="71826" y="1067511"/>
                    <a:pt x="43789" y="1039473"/>
                  </a:cubicBezTo>
                  <a:cubicBezTo>
                    <a:pt x="15751" y="1011435"/>
                    <a:pt x="0" y="973408"/>
                    <a:pt x="0" y="933757"/>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8" id="28"/>
            <p:cNvSpPr txBox="true"/>
            <p:nvPr/>
          </p:nvSpPr>
          <p:spPr>
            <a:xfrm>
              <a:off x="0" y="-38100"/>
              <a:ext cx="695566" cy="1121362"/>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82485" y="5120016"/>
            <a:ext cx="2533405" cy="7112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AUTENTICAÇÃO DE USUARIOS </a:t>
            </a:r>
          </a:p>
        </p:txBody>
      </p:sp>
      <p:sp>
        <p:nvSpPr>
          <p:cNvPr name="TextBox 30" id="30"/>
          <p:cNvSpPr txBox="true"/>
          <p:nvPr/>
        </p:nvSpPr>
        <p:spPr>
          <a:xfrm rot="0">
            <a:off x="3818427" y="5120016"/>
            <a:ext cx="2533405" cy="7112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GERENCIAMENTO DE FUNCIONÁRIOS</a:t>
            </a:r>
          </a:p>
        </p:txBody>
      </p:sp>
      <p:sp>
        <p:nvSpPr>
          <p:cNvPr name="TextBox 31" id="31"/>
          <p:cNvSpPr txBox="true"/>
          <p:nvPr/>
        </p:nvSpPr>
        <p:spPr>
          <a:xfrm rot="0">
            <a:off x="6556810" y="5120016"/>
            <a:ext cx="2533405" cy="7112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GERENCIAMENTO DE PRODUTOS</a:t>
            </a:r>
          </a:p>
        </p:txBody>
      </p:sp>
      <p:sp>
        <p:nvSpPr>
          <p:cNvPr name="TextBox 32" id="32"/>
          <p:cNvSpPr txBox="true"/>
          <p:nvPr/>
        </p:nvSpPr>
        <p:spPr>
          <a:xfrm rot="0">
            <a:off x="9293035" y="5120016"/>
            <a:ext cx="2533405" cy="7112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REALIZAÇÃO DE VENDAS</a:t>
            </a:r>
          </a:p>
        </p:txBody>
      </p:sp>
      <p:sp>
        <p:nvSpPr>
          <p:cNvPr name="TextBox 33" id="33"/>
          <p:cNvSpPr txBox="true"/>
          <p:nvPr/>
        </p:nvSpPr>
        <p:spPr>
          <a:xfrm rot="0">
            <a:off x="11880225" y="5120016"/>
            <a:ext cx="2533405" cy="7112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GERAÇÃO DE RELATÓRIOS</a:t>
            </a:r>
          </a:p>
        </p:txBody>
      </p:sp>
      <p:sp>
        <p:nvSpPr>
          <p:cNvPr name="TextBox 34" id="34"/>
          <p:cNvSpPr txBox="true"/>
          <p:nvPr/>
        </p:nvSpPr>
        <p:spPr>
          <a:xfrm rot="0">
            <a:off x="14765486" y="5120016"/>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SEGURANÇA</a:t>
            </a:r>
          </a:p>
        </p:txBody>
      </p:sp>
      <p:grpSp>
        <p:nvGrpSpPr>
          <p:cNvPr name="Group 35" id="35"/>
          <p:cNvGrpSpPr/>
          <p:nvPr/>
        </p:nvGrpSpPr>
        <p:grpSpPr>
          <a:xfrm rot="0">
            <a:off x="5446158" y="1179846"/>
            <a:ext cx="7395683" cy="970915"/>
            <a:chOff x="0" y="0"/>
            <a:chExt cx="9860911" cy="1294553"/>
          </a:xfrm>
        </p:grpSpPr>
        <p:sp>
          <p:nvSpPr>
            <p:cNvPr name="TextBox 36" id="36"/>
            <p:cNvSpPr txBox="true"/>
            <p:nvPr/>
          </p:nvSpPr>
          <p:spPr>
            <a:xfrm rot="0">
              <a:off x="4664991" y="-133350"/>
              <a:ext cx="5195920" cy="1427903"/>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negócio</a:t>
              </a:r>
            </a:p>
          </p:txBody>
        </p:sp>
        <p:sp>
          <p:nvSpPr>
            <p:cNvPr name="TextBox 37" id="37"/>
            <p:cNvSpPr txBox="true"/>
            <p:nvPr/>
          </p:nvSpPr>
          <p:spPr>
            <a:xfrm rot="0">
              <a:off x="0" y="-133350"/>
              <a:ext cx="4937757" cy="1427903"/>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Regras de</a:t>
              </a:r>
            </a:p>
          </p:txBody>
        </p:sp>
      </p:grpSp>
      <p:sp>
        <p:nvSpPr>
          <p:cNvPr name="Freeform 38" id="38"/>
          <p:cNvSpPr/>
          <p:nvPr/>
        </p:nvSpPr>
        <p:spPr>
          <a:xfrm flipH="false" flipV="false" rot="-5400000">
            <a:off x="13142780" y="-5306835"/>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39" id="39"/>
          <p:cNvSpPr/>
          <p:nvPr/>
        </p:nvSpPr>
        <p:spPr>
          <a:xfrm flipH="false" flipV="true" rot="-5400000">
            <a:off x="-645829" y="-3867649"/>
            <a:ext cx="5575783" cy="6037147"/>
          </a:xfrm>
          <a:custGeom>
            <a:avLst/>
            <a:gdLst/>
            <a:ahLst/>
            <a:cxnLst/>
            <a:rect r="r" b="b" t="t" l="l"/>
            <a:pathLst>
              <a:path h="6037147" w="5575783">
                <a:moveTo>
                  <a:pt x="0" y="6037147"/>
                </a:moveTo>
                <a:lnTo>
                  <a:pt x="5575783" y="6037147"/>
                </a:lnTo>
                <a:lnTo>
                  <a:pt x="5575783" y="0"/>
                </a:lnTo>
                <a:lnTo>
                  <a:pt x="0" y="0"/>
                </a:lnTo>
                <a:lnTo>
                  <a:pt x="0" y="6037147"/>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TextBox 40" id="40"/>
          <p:cNvSpPr txBox="true"/>
          <p:nvPr/>
        </p:nvSpPr>
        <p:spPr>
          <a:xfrm rot="0">
            <a:off x="1079865" y="6012191"/>
            <a:ext cx="2494277" cy="21209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RN01: O sistema deve permitir que os usuários façam login usando credenciais válidas (nome de usuário e senha).</a:t>
            </a:r>
          </a:p>
        </p:txBody>
      </p:sp>
      <p:sp>
        <p:nvSpPr>
          <p:cNvPr name="TextBox 41" id="41"/>
          <p:cNvSpPr txBox="true"/>
          <p:nvPr/>
        </p:nvSpPr>
        <p:spPr>
          <a:xfrm rot="0">
            <a:off x="3913498" y="6012191"/>
            <a:ext cx="2494277" cy="141605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RN02: O nome de usuário de um funcionário deve ser único no sistema.</a:t>
            </a:r>
          </a:p>
        </p:txBody>
      </p:sp>
      <p:sp>
        <p:nvSpPr>
          <p:cNvPr name="TextBox 42" id="42"/>
          <p:cNvSpPr txBox="true"/>
          <p:nvPr/>
        </p:nvSpPr>
        <p:spPr>
          <a:xfrm rot="0">
            <a:off x="6649723" y="6039871"/>
            <a:ext cx="2494277" cy="141605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RN03: O código de identificação único de um produto (SKU) deve ser único no sistema.</a:t>
            </a:r>
          </a:p>
        </p:txBody>
      </p:sp>
      <p:sp>
        <p:nvSpPr>
          <p:cNvPr name="TextBox 43" id="43"/>
          <p:cNvSpPr txBox="true"/>
          <p:nvPr/>
        </p:nvSpPr>
        <p:spPr>
          <a:xfrm rot="0">
            <a:off x="9286875" y="6012191"/>
            <a:ext cx="2494277" cy="17684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RN04: A venda só pode ser finalizada se houver pelo menos um produto na lista de itens vendidos.</a:t>
            </a:r>
          </a:p>
        </p:txBody>
      </p:sp>
      <p:sp>
        <p:nvSpPr>
          <p:cNvPr name="TextBox 44" id="44"/>
          <p:cNvSpPr txBox="true"/>
          <p:nvPr/>
        </p:nvSpPr>
        <p:spPr>
          <a:xfrm rot="0">
            <a:off x="12048824" y="6012191"/>
            <a:ext cx="2494277" cy="17684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RN05: Os relatórios diários de vendas devem incluir informações precisas sobre vendas, lucros e gastos do dia.</a:t>
            </a:r>
          </a:p>
        </p:txBody>
      </p:sp>
      <p:sp>
        <p:nvSpPr>
          <p:cNvPr name="TextBox 45" id="45"/>
          <p:cNvSpPr txBox="true"/>
          <p:nvPr/>
        </p:nvSpPr>
        <p:spPr>
          <a:xfrm rot="0">
            <a:off x="14765486" y="5669291"/>
            <a:ext cx="2440492" cy="3101350"/>
          </a:xfrm>
          <a:prstGeom prst="rect">
            <a:avLst/>
          </a:prstGeom>
        </p:spPr>
        <p:txBody>
          <a:bodyPr anchor="t" rtlCol="false" tIns="0" lIns="0" bIns="0" rIns="0">
            <a:spAutoFit/>
          </a:bodyPr>
          <a:lstStyle/>
          <a:p>
            <a:pPr algn="ctr">
              <a:lnSpc>
                <a:spcPts val="2739"/>
              </a:lnSpc>
            </a:pPr>
            <a:r>
              <a:rPr lang="en-US" sz="1956">
                <a:solidFill>
                  <a:srgbClr val="FFFFFF"/>
                </a:solidFill>
                <a:latin typeface="Roboto Condensed"/>
              </a:rPr>
              <a:t>RN06: As transações devem ser protegidas contra acessos não autorizados. Apenas usuários autenticados têm permissão para realizar vendas ou acessar informações confidenciais.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true" rot="4421624">
            <a:off x="15053844" y="9034860"/>
            <a:ext cx="7273934" cy="7875811"/>
          </a:xfrm>
          <a:custGeom>
            <a:avLst/>
            <a:gdLst/>
            <a:ahLst/>
            <a:cxnLst/>
            <a:rect r="r" b="b" t="t" l="l"/>
            <a:pathLst>
              <a:path h="7875811" w="7273934">
                <a:moveTo>
                  <a:pt x="0" y="7875811"/>
                </a:moveTo>
                <a:lnTo>
                  <a:pt x="7273934" y="7875811"/>
                </a:lnTo>
                <a:lnTo>
                  <a:pt x="7273934" y="0"/>
                </a:lnTo>
                <a:lnTo>
                  <a:pt x="0" y="0"/>
                </a:lnTo>
                <a:lnTo>
                  <a:pt x="0" y="7875811"/>
                </a:lnTo>
                <a:close/>
              </a:path>
            </a:pathLst>
          </a:custGeom>
          <a:blipFill>
            <a:blip r:embed="rId2">
              <a:extLst>
                <a:ext uri="{96DAC541-7B7A-43D3-8B79-37D633B846F1}">
                  <asvg:svgBlip xmlns:asvg="http://schemas.microsoft.com/office/drawing/2016/SVG/main" r:embed="rId3"/>
                </a:ext>
              </a:extLst>
            </a:blip>
            <a:stretch>
              <a:fillRect l="0" t="-40468" r="0" b="0"/>
            </a:stretch>
          </a:blipFill>
        </p:spPr>
      </p:sp>
      <p:sp>
        <p:nvSpPr>
          <p:cNvPr name="TextBox 3" id="3"/>
          <p:cNvSpPr txBox="true"/>
          <p:nvPr/>
        </p:nvSpPr>
        <p:spPr>
          <a:xfrm rot="0">
            <a:off x="4762486" y="1230312"/>
            <a:ext cx="537279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Funcional</a:t>
            </a:r>
          </a:p>
        </p:txBody>
      </p:sp>
      <p:sp>
        <p:nvSpPr>
          <p:cNvPr name="TextBox 4" id="4"/>
          <p:cNvSpPr txBox="true"/>
          <p:nvPr/>
        </p:nvSpPr>
        <p:spPr>
          <a:xfrm rot="0">
            <a:off x="719163" y="1230312"/>
            <a:ext cx="483819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Modelagem </a:t>
            </a:r>
          </a:p>
        </p:txBody>
      </p:sp>
      <p:sp>
        <p:nvSpPr>
          <p:cNvPr name="TextBox 5" id="5"/>
          <p:cNvSpPr txBox="true"/>
          <p:nvPr/>
        </p:nvSpPr>
        <p:spPr>
          <a:xfrm rot="0">
            <a:off x="1028700" y="5682936"/>
            <a:ext cx="8424837" cy="1128078"/>
          </a:xfrm>
          <a:prstGeom prst="rect">
            <a:avLst/>
          </a:prstGeom>
        </p:spPr>
        <p:txBody>
          <a:bodyPr anchor="t" rtlCol="false" tIns="0" lIns="0" bIns="0" rIns="0">
            <a:spAutoFit/>
          </a:bodyPr>
          <a:lstStyle/>
          <a:p>
            <a:pPr algn="just" marL="1381759" indent="-690880" lvl="1">
              <a:lnSpc>
                <a:spcPts val="8959"/>
              </a:lnSpc>
              <a:buFont typeface="Arial"/>
              <a:buChar char="•"/>
            </a:pPr>
            <a:r>
              <a:rPr lang="en-US" sz="6399">
                <a:solidFill>
                  <a:srgbClr val="509FCB"/>
                </a:solidFill>
                <a:latin typeface="Roboto Condensed"/>
              </a:rPr>
              <a:t>Casos de uso</a:t>
            </a:r>
          </a:p>
        </p:txBody>
      </p:sp>
      <p:sp>
        <p:nvSpPr>
          <p:cNvPr name="TextBox 6" id="6"/>
          <p:cNvSpPr txBox="true"/>
          <p:nvPr/>
        </p:nvSpPr>
        <p:spPr>
          <a:xfrm rot="0">
            <a:off x="1426356" y="5382264"/>
            <a:ext cx="10268730" cy="533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Quais são as funcionalidades?</a:t>
            </a:r>
          </a:p>
        </p:txBody>
      </p:sp>
      <p:sp>
        <p:nvSpPr>
          <p:cNvPr name="TextBox 7" id="7"/>
          <p:cNvSpPr txBox="true"/>
          <p:nvPr/>
        </p:nvSpPr>
        <p:spPr>
          <a:xfrm rot="0">
            <a:off x="1426356" y="6944364"/>
            <a:ext cx="13170989" cy="533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Quem fará uso dessas funcionalidades?</a:t>
            </a:r>
          </a:p>
        </p:txBody>
      </p:sp>
      <p:sp>
        <p:nvSpPr>
          <p:cNvPr name="TextBox 8" id="8"/>
          <p:cNvSpPr txBox="true"/>
          <p:nvPr/>
        </p:nvSpPr>
        <p:spPr>
          <a:xfrm rot="0">
            <a:off x="1028700" y="7248367"/>
            <a:ext cx="8424837" cy="1128078"/>
          </a:xfrm>
          <a:prstGeom prst="rect">
            <a:avLst/>
          </a:prstGeom>
        </p:spPr>
        <p:txBody>
          <a:bodyPr anchor="t" rtlCol="false" tIns="0" lIns="0" bIns="0" rIns="0">
            <a:spAutoFit/>
          </a:bodyPr>
          <a:lstStyle/>
          <a:p>
            <a:pPr algn="just" marL="1381759" indent="-690880" lvl="1">
              <a:lnSpc>
                <a:spcPts val="8959"/>
              </a:lnSpc>
              <a:buFont typeface="Arial"/>
              <a:buChar char="•"/>
            </a:pPr>
            <a:r>
              <a:rPr lang="en-US" sz="6399">
                <a:solidFill>
                  <a:srgbClr val="509FCB"/>
                </a:solidFill>
                <a:latin typeface="Roboto Condensed"/>
              </a:rPr>
              <a:t>Atores</a:t>
            </a:r>
          </a:p>
        </p:txBody>
      </p:sp>
      <p:sp>
        <p:nvSpPr>
          <p:cNvPr name="Freeform 9" id="9"/>
          <p:cNvSpPr/>
          <p:nvPr/>
        </p:nvSpPr>
        <p:spPr>
          <a:xfrm flipH="false" flipV="false" rot="0">
            <a:off x="12459992" y="-174203"/>
            <a:ext cx="8727180" cy="8301730"/>
          </a:xfrm>
          <a:custGeom>
            <a:avLst/>
            <a:gdLst/>
            <a:ahLst/>
            <a:cxnLst/>
            <a:rect r="r" b="b" t="t" l="l"/>
            <a:pathLst>
              <a:path h="8301730" w="8727180">
                <a:moveTo>
                  <a:pt x="0" y="0"/>
                </a:moveTo>
                <a:lnTo>
                  <a:pt x="8727180" y="0"/>
                </a:lnTo>
                <a:lnTo>
                  <a:pt x="8727180" y="8301730"/>
                </a:lnTo>
                <a:lnTo>
                  <a:pt x="0" y="83017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426356" y="8203727"/>
            <a:ext cx="13170989" cy="533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Onde acontecerão as interações ator/caso de uso?</a:t>
            </a:r>
          </a:p>
        </p:txBody>
      </p:sp>
      <p:sp>
        <p:nvSpPr>
          <p:cNvPr name="TextBox 11" id="11"/>
          <p:cNvSpPr txBox="true"/>
          <p:nvPr/>
        </p:nvSpPr>
        <p:spPr>
          <a:xfrm rot="0">
            <a:off x="1028700" y="8451377"/>
            <a:ext cx="8424837" cy="1128078"/>
          </a:xfrm>
          <a:prstGeom prst="rect">
            <a:avLst/>
          </a:prstGeom>
        </p:spPr>
        <p:txBody>
          <a:bodyPr anchor="t" rtlCol="false" tIns="0" lIns="0" bIns="0" rIns="0">
            <a:spAutoFit/>
          </a:bodyPr>
          <a:lstStyle/>
          <a:p>
            <a:pPr algn="just" marL="1381759" indent="-690880" lvl="1">
              <a:lnSpc>
                <a:spcPts val="8959"/>
              </a:lnSpc>
              <a:buFont typeface="Arial"/>
              <a:buChar char="•"/>
            </a:pPr>
            <a:r>
              <a:rPr lang="en-US" sz="6399">
                <a:solidFill>
                  <a:srgbClr val="509FCB"/>
                </a:solidFill>
                <a:latin typeface="Roboto Condensed"/>
              </a:rPr>
              <a:t>Sistema</a:t>
            </a:r>
          </a:p>
        </p:txBody>
      </p:sp>
      <p:sp>
        <p:nvSpPr>
          <p:cNvPr name="TextBox 12" id="12"/>
          <p:cNvSpPr txBox="true"/>
          <p:nvPr/>
        </p:nvSpPr>
        <p:spPr>
          <a:xfrm rot="0">
            <a:off x="719163" y="2605062"/>
            <a:ext cx="9833802" cy="26670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A modelagem funcional é uma abordagem na engenharia de software que se concentra na representação das funcionalidades e comportamentos de um sistema, destacando as interações entre seus componentes (JACOBSON et al. 2006) </a:t>
            </a:r>
          </a:p>
          <a:p>
            <a:pPr algn="just">
              <a:lnSpc>
                <a:spcPts val="42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209366" y="-4953714"/>
            <a:ext cx="8466838" cy="8054080"/>
          </a:xfrm>
          <a:custGeom>
            <a:avLst/>
            <a:gdLst/>
            <a:ahLst/>
            <a:cxnLst/>
            <a:rect r="r" b="b" t="t" l="l"/>
            <a:pathLst>
              <a:path h="8054080" w="8466838">
                <a:moveTo>
                  <a:pt x="0" y="0"/>
                </a:moveTo>
                <a:lnTo>
                  <a:pt x="8466838" y="0"/>
                </a:lnTo>
                <a:lnTo>
                  <a:pt x="8466838" y="8054080"/>
                </a:lnTo>
                <a:lnTo>
                  <a:pt x="0" y="8054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1815345" y="5956356"/>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TextBox 4" id="4"/>
          <p:cNvSpPr txBox="true"/>
          <p:nvPr/>
        </p:nvSpPr>
        <p:spPr>
          <a:xfrm rot="0">
            <a:off x="3771208" y="3159137"/>
            <a:ext cx="537279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Casos de Uso</a:t>
            </a:r>
          </a:p>
        </p:txBody>
      </p:sp>
      <p:sp>
        <p:nvSpPr>
          <p:cNvPr name="TextBox 5" id="5"/>
          <p:cNvSpPr txBox="true"/>
          <p:nvPr/>
        </p:nvSpPr>
        <p:spPr>
          <a:xfrm rot="0">
            <a:off x="566316" y="3159137"/>
            <a:ext cx="377403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a:t>
            </a:r>
          </a:p>
        </p:txBody>
      </p:sp>
      <p:sp>
        <p:nvSpPr>
          <p:cNvPr name="TextBox 6" id="6"/>
          <p:cNvSpPr txBox="true"/>
          <p:nvPr/>
        </p:nvSpPr>
        <p:spPr>
          <a:xfrm rot="0">
            <a:off x="719163" y="4868169"/>
            <a:ext cx="8424837" cy="37338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Uma representação gráfica que ilustra as interações entre os atores (usuários, outros sistemas ou entidades externas) e os casos de uso em um sistema.</a:t>
            </a:r>
          </a:p>
          <a:p>
            <a:pPr algn="just">
              <a:lnSpc>
                <a:spcPts val="4200"/>
              </a:lnSpc>
            </a:pPr>
          </a:p>
          <a:p>
            <a:pPr algn="just">
              <a:lnSpc>
                <a:spcPts val="4200"/>
              </a:lnSpc>
            </a:pPr>
            <a:r>
              <a:rPr lang="en-US" sz="3000">
                <a:solidFill>
                  <a:srgbClr val="FFFFFF"/>
                </a:solidFill>
                <a:latin typeface="Roboto Condensed"/>
              </a:rPr>
              <a:t>Tem o objetivo de ilustrar em um nível alto de</a:t>
            </a:r>
          </a:p>
          <a:p>
            <a:pPr algn="just">
              <a:lnSpc>
                <a:spcPts val="4200"/>
              </a:lnSpc>
            </a:pPr>
            <a:r>
              <a:rPr lang="en-US" sz="3000">
                <a:solidFill>
                  <a:srgbClr val="FFFFFF"/>
                </a:solidFill>
                <a:latin typeface="Roboto Condensed"/>
              </a:rPr>
              <a:t>abstração quais elementos externos interagem com</a:t>
            </a:r>
          </a:p>
          <a:p>
            <a:pPr algn="just">
              <a:lnSpc>
                <a:spcPts val="4200"/>
              </a:lnSpc>
            </a:pPr>
            <a:r>
              <a:rPr lang="en-US" sz="3000">
                <a:solidFill>
                  <a:srgbClr val="FFFFFF"/>
                </a:solidFill>
                <a:latin typeface="Roboto Condensed"/>
              </a:rPr>
              <a:t>que funcionalidades do sistema.  ( Booch et al. 2006)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TextBox 2" id="2"/>
          <p:cNvSpPr txBox="true"/>
          <p:nvPr/>
        </p:nvSpPr>
        <p:spPr>
          <a:xfrm rot="0">
            <a:off x="4060817" y="734253"/>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 de Uso</a:t>
            </a:r>
          </a:p>
        </p:txBody>
      </p:sp>
      <p:sp>
        <p:nvSpPr>
          <p:cNvPr name="TextBox 3" id="3"/>
          <p:cNvSpPr txBox="true"/>
          <p:nvPr/>
        </p:nvSpPr>
        <p:spPr>
          <a:xfrm rot="0">
            <a:off x="585227" y="734253"/>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a:t>
            </a:r>
          </a:p>
        </p:txBody>
      </p:sp>
      <p:sp>
        <p:nvSpPr>
          <p:cNvPr name="Freeform 4" id="4"/>
          <p:cNvSpPr/>
          <p:nvPr/>
        </p:nvSpPr>
        <p:spPr>
          <a:xfrm flipH="false" flipV="false" rot="0">
            <a:off x="13283474" y="-3435330"/>
            <a:ext cx="9385608" cy="8928059"/>
          </a:xfrm>
          <a:custGeom>
            <a:avLst/>
            <a:gdLst/>
            <a:ahLst/>
            <a:cxnLst/>
            <a:rect r="r" b="b" t="t" l="l"/>
            <a:pathLst>
              <a:path h="8928059" w="9385608">
                <a:moveTo>
                  <a:pt x="0" y="0"/>
                </a:moveTo>
                <a:lnTo>
                  <a:pt x="9385608" y="0"/>
                </a:lnTo>
                <a:lnTo>
                  <a:pt x="9385608" y="8928060"/>
                </a:lnTo>
                <a:lnTo>
                  <a:pt x="0" y="8928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725109" y="4031467"/>
            <a:ext cx="2541035" cy="5054856"/>
          </a:xfrm>
          <a:custGeom>
            <a:avLst/>
            <a:gdLst/>
            <a:ahLst/>
            <a:cxnLst/>
            <a:rect r="r" b="b" t="t" l="l"/>
            <a:pathLst>
              <a:path h="5054856" w="2541035">
                <a:moveTo>
                  <a:pt x="0" y="0"/>
                </a:moveTo>
                <a:lnTo>
                  <a:pt x="2541034" y="0"/>
                </a:lnTo>
                <a:lnTo>
                  <a:pt x="2541034" y="5054856"/>
                </a:lnTo>
                <a:lnTo>
                  <a:pt x="0" y="50548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244854" y="9161925"/>
            <a:ext cx="3269615" cy="533400"/>
          </a:xfrm>
          <a:prstGeom prst="rect">
            <a:avLst/>
          </a:prstGeom>
        </p:spPr>
        <p:txBody>
          <a:bodyPr anchor="t" rtlCol="false" tIns="0" lIns="0" bIns="0" rIns="0">
            <a:spAutoFit/>
          </a:bodyPr>
          <a:lstStyle/>
          <a:p>
            <a:pPr algn="ctr">
              <a:lnSpc>
                <a:spcPts val="4200"/>
              </a:lnSpc>
            </a:pPr>
            <a:r>
              <a:rPr lang="en-US" sz="3000">
                <a:solidFill>
                  <a:srgbClr val="FFFFFF"/>
                </a:solidFill>
                <a:latin typeface="Roboto Condensed Bold"/>
              </a:rPr>
              <a:t>Sistema</a:t>
            </a:r>
          </a:p>
        </p:txBody>
      </p:sp>
      <p:sp>
        <p:nvSpPr>
          <p:cNvPr name="Freeform 7" id="7"/>
          <p:cNvSpPr/>
          <p:nvPr/>
        </p:nvSpPr>
        <p:spPr>
          <a:xfrm flipH="false" flipV="false" rot="5400000">
            <a:off x="11299843" y="3186432"/>
            <a:ext cx="1934146" cy="3997886"/>
          </a:xfrm>
          <a:custGeom>
            <a:avLst/>
            <a:gdLst/>
            <a:ahLst/>
            <a:cxnLst/>
            <a:rect r="r" b="b" t="t" l="l"/>
            <a:pathLst>
              <a:path h="3997886" w="1934146">
                <a:moveTo>
                  <a:pt x="0" y="0"/>
                </a:moveTo>
                <a:lnTo>
                  <a:pt x="1934146" y="0"/>
                </a:lnTo>
                <a:lnTo>
                  <a:pt x="1934146" y="3997886"/>
                </a:lnTo>
                <a:lnTo>
                  <a:pt x="0" y="3997886"/>
                </a:lnTo>
                <a:lnTo>
                  <a:pt x="0" y="0"/>
                </a:lnTo>
                <a:close/>
              </a:path>
            </a:pathLst>
          </a:custGeom>
          <a:blipFill>
            <a:blip r:embed="rId6">
              <a:extLst>
                <a:ext uri="{96DAC541-7B7A-43D3-8B79-37D633B846F1}">
                  <asvg:svgBlip xmlns:asvg="http://schemas.microsoft.com/office/drawing/2016/SVG/main" r:embed="rId7"/>
                </a:ext>
              </a:extLst>
            </a:blip>
            <a:stretch>
              <a:fillRect l="-124553" t="-188917" r="-222423" b="-29754"/>
            </a:stretch>
          </a:blipFill>
        </p:spPr>
      </p:sp>
      <p:sp>
        <p:nvSpPr>
          <p:cNvPr name="Freeform 8" id="8"/>
          <p:cNvSpPr/>
          <p:nvPr/>
        </p:nvSpPr>
        <p:spPr>
          <a:xfrm flipH="false" flipV="false" rot="5400000">
            <a:off x="9964316" y="7345657"/>
            <a:ext cx="1656306" cy="1048993"/>
          </a:xfrm>
          <a:custGeom>
            <a:avLst/>
            <a:gdLst/>
            <a:ahLst/>
            <a:cxnLst/>
            <a:rect r="r" b="b" t="t" l="l"/>
            <a:pathLst>
              <a:path h="1048993" w="1656306">
                <a:moveTo>
                  <a:pt x="0" y="0"/>
                </a:moveTo>
                <a:lnTo>
                  <a:pt x="1656306" y="0"/>
                </a:lnTo>
                <a:lnTo>
                  <a:pt x="1656306" y="1048993"/>
                </a:lnTo>
                <a:lnTo>
                  <a:pt x="0" y="1048993"/>
                </a:lnTo>
                <a:lnTo>
                  <a:pt x="0" y="0"/>
                </a:lnTo>
                <a:close/>
              </a:path>
            </a:pathLst>
          </a:custGeom>
          <a:blipFill>
            <a:blip r:embed="rId6">
              <a:extLst>
                <a:ext uri="{96DAC541-7B7A-43D3-8B79-37D633B846F1}">
                  <asvg:svgBlip xmlns:asvg="http://schemas.microsoft.com/office/drawing/2016/SVG/main" r:embed="rId7"/>
                </a:ext>
              </a:extLst>
            </a:blip>
            <a:stretch>
              <a:fillRect l="-162221" t="-1007943" r="-259734" b="-106571"/>
            </a:stretch>
          </a:blipFill>
        </p:spPr>
      </p:sp>
      <p:sp>
        <p:nvSpPr>
          <p:cNvPr name="AutoShape 9" id="9"/>
          <p:cNvSpPr/>
          <p:nvPr/>
        </p:nvSpPr>
        <p:spPr>
          <a:xfrm flipH="true">
            <a:off x="10792469" y="6202386"/>
            <a:ext cx="3904" cy="839614"/>
          </a:xfrm>
          <a:prstGeom prst="line">
            <a:avLst/>
          </a:prstGeom>
          <a:ln cap="flat" w="47625">
            <a:solidFill>
              <a:srgbClr val="D9EAF3"/>
            </a:solidFill>
            <a:prstDash val="solid"/>
            <a:headEnd type="triangle" len="med" w="lg"/>
            <a:tailEnd type="none" len="sm" w="sm"/>
          </a:ln>
        </p:spPr>
      </p:sp>
      <p:sp>
        <p:nvSpPr>
          <p:cNvPr name="TextBox 10" id="10"/>
          <p:cNvSpPr txBox="true"/>
          <p:nvPr/>
        </p:nvSpPr>
        <p:spPr>
          <a:xfrm rot="0">
            <a:off x="10002107" y="5910627"/>
            <a:ext cx="1589889" cy="291760"/>
          </a:xfrm>
          <a:prstGeom prst="rect">
            <a:avLst/>
          </a:prstGeom>
        </p:spPr>
        <p:txBody>
          <a:bodyPr anchor="t" rtlCol="false" tIns="0" lIns="0" bIns="0" rIns="0">
            <a:spAutoFit/>
          </a:bodyPr>
          <a:lstStyle/>
          <a:p>
            <a:pPr algn="ctr">
              <a:lnSpc>
                <a:spcPts val="2458"/>
              </a:lnSpc>
            </a:pPr>
            <a:r>
              <a:rPr lang="en-US" sz="1966" spc="43">
                <a:solidFill>
                  <a:srgbClr val="D9EAF3"/>
                </a:solidFill>
                <a:latin typeface="IBM Plex Sans Bold"/>
              </a:rPr>
              <a:t>VENDEDOR</a:t>
            </a:r>
          </a:p>
        </p:txBody>
      </p:sp>
      <p:sp>
        <p:nvSpPr>
          <p:cNvPr name="TextBox 11" id="11"/>
          <p:cNvSpPr txBox="true"/>
          <p:nvPr/>
        </p:nvSpPr>
        <p:spPr>
          <a:xfrm rot="0">
            <a:off x="10045991" y="8542761"/>
            <a:ext cx="1589889" cy="291760"/>
          </a:xfrm>
          <a:prstGeom prst="rect">
            <a:avLst/>
          </a:prstGeom>
        </p:spPr>
        <p:txBody>
          <a:bodyPr anchor="t" rtlCol="false" tIns="0" lIns="0" bIns="0" rIns="0">
            <a:spAutoFit/>
          </a:bodyPr>
          <a:lstStyle/>
          <a:p>
            <a:pPr algn="ctr">
              <a:lnSpc>
                <a:spcPts val="2458"/>
              </a:lnSpc>
            </a:pPr>
            <a:r>
              <a:rPr lang="en-US" sz="1966" spc="43">
                <a:solidFill>
                  <a:srgbClr val="D9EAF3"/>
                </a:solidFill>
                <a:latin typeface="IBM Plex Sans Bold"/>
              </a:rPr>
              <a:t>GERENTE</a:t>
            </a:r>
          </a:p>
        </p:txBody>
      </p:sp>
      <p:sp>
        <p:nvSpPr>
          <p:cNvPr name="TextBox 12" id="12"/>
          <p:cNvSpPr txBox="true"/>
          <p:nvPr/>
        </p:nvSpPr>
        <p:spPr>
          <a:xfrm rot="0">
            <a:off x="12266916" y="5092397"/>
            <a:ext cx="1225491" cy="466725"/>
          </a:xfrm>
          <a:prstGeom prst="rect">
            <a:avLst/>
          </a:prstGeom>
        </p:spPr>
        <p:txBody>
          <a:bodyPr anchor="t" rtlCol="false" tIns="0" lIns="0" bIns="0" rIns="0">
            <a:spAutoFit/>
          </a:bodyPr>
          <a:lstStyle/>
          <a:p>
            <a:pPr algn="ctr">
              <a:lnSpc>
                <a:spcPts val="1875"/>
              </a:lnSpc>
            </a:pPr>
            <a:r>
              <a:rPr lang="en-US" sz="1500" spc="33">
                <a:solidFill>
                  <a:srgbClr val="D9EAF3"/>
                </a:solidFill>
                <a:latin typeface="IBM Plex Sans Bold"/>
              </a:rPr>
              <a:t>EFETUAR LOGIN</a:t>
            </a:r>
          </a:p>
        </p:txBody>
      </p:sp>
      <p:sp>
        <p:nvSpPr>
          <p:cNvPr name="Freeform 13" id="13"/>
          <p:cNvSpPr/>
          <p:nvPr/>
        </p:nvSpPr>
        <p:spPr>
          <a:xfrm flipH="false" flipV="false" rot="5400000">
            <a:off x="11808597" y="6231379"/>
            <a:ext cx="1848695" cy="3065830"/>
          </a:xfrm>
          <a:custGeom>
            <a:avLst/>
            <a:gdLst/>
            <a:ahLst/>
            <a:cxnLst/>
            <a:rect r="r" b="b" t="t" l="l"/>
            <a:pathLst>
              <a:path h="3065830" w="1848695">
                <a:moveTo>
                  <a:pt x="0" y="0"/>
                </a:moveTo>
                <a:lnTo>
                  <a:pt x="1848695" y="0"/>
                </a:lnTo>
                <a:lnTo>
                  <a:pt x="1848695" y="3065829"/>
                </a:lnTo>
                <a:lnTo>
                  <a:pt x="0" y="3065829"/>
                </a:lnTo>
                <a:lnTo>
                  <a:pt x="0" y="0"/>
                </a:lnTo>
                <a:close/>
              </a:path>
            </a:pathLst>
          </a:custGeom>
          <a:blipFill>
            <a:blip r:embed="rId6">
              <a:extLst>
                <a:ext uri="{96DAC541-7B7A-43D3-8B79-37D633B846F1}">
                  <asvg:svgBlip xmlns:asvg="http://schemas.microsoft.com/office/drawing/2016/SVG/main" r:embed="rId7"/>
                </a:ext>
              </a:extLst>
            </a:blip>
            <a:stretch>
              <a:fillRect l="-134932" t="-246351" r="-232704" b="-69202"/>
            </a:stretch>
          </a:blipFill>
        </p:spPr>
      </p:sp>
      <p:sp>
        <p:nvSpPr>
          <p:cNvPr name="TextBox 14" id="14"/>
          <p:cNvSpPr txBox="true"/>
          <p:nvPr/>
        </p:nvSpPr>
        <p:spPr>
          <a:xfrm rot="0">
            <a:off x="12266916" y="7534592"/>
            <a:ext cx="1225491" cy="466725"/>
          </a:xfrm>
          <a:prstGeom prst="rect">
            <a:avLst/>
          </a:prstGeom>
        </p:spPr>
        <p:txBody>
          <a:bodyPr anchor="t" rtlCol="false" tIns="0" lIns="0" bIns="0" rIns="0">
            <a:spAutoFit/>
          </a:bodyPr>
          <a:lstStyle/>
          <a:p>
            <a:pPr algn="ctr">
              <a:lnSpc>
                <a:spcPts val="1875"/>
              </a:lnSpc>
            </a:pPr>
            <a:r>
              <a:rPr lang="en-US" sz="1500" spc="33">
                <a:solidFill>
                  <a:srgbClr val="D9EAF3"/>
                </a:solidFill>
                <a:latin typeface="IBM Plex Sans Bold"/>
              </a:rPr>
              <a:t>GERENCIAR</a:t>
            </a:r>
          </a:p>
          <a:p>
            <a:pPr algn="ctr">
              <a:lnSpc>
                <a:spcPts val="1875"/>
              </a:lnSpc>
            </a:pPr>
            <a:r>
              <a:rPr lang="en-US" sz="1500" spc="33">
                <a:solidFill>
                  <a:srgbClr val="D9EAF3"/>
                </a:solidFill>
                <a:latin typeface="IBM Plex Sans Bold"/>
              </a:rPr>
              <a:t>USUÁRIO</a:t>
            </a:r>
          </a:p>
        </p:txBody>
      </p:sp>
      <p:sp>
        <p:nvSpPr>
          <p:cNvPr name="TextBox 15" id="15"/>
          <p:cNvSpPr txBox="true"/>
          <p:nvPr/>
        </p:nvSpPr>
        <p:spPr>
          <a:xfrm rot="0">
            <a:off x="1028700" y="3441235"/>
            <a:ext cx="3269615" cy="863600"/>
          </a:xfrm>
          <a:prstGeom prst="rect">
            <a:avLst/>
          </a:prstGeom>
        </p:spPr>
        <p:txBody>
          <a:bodyPr anchor="t" rtlCol="false" tIns="0" lIns="0" bIns="0" rIns="0">
            <a:spAutoFit/>
          </a:bodyPr>
          <a:lstStyle/>
          <a:p>
            <a:pPr algn="ctr">
              <a:lnSpc>
                <a:spcPts val="7000"/>
              </a:lnSpc>
            </a:pPr>
            <a:r>
              <a:rPr lang="en-US" sz="5000">
                <a:solidFill>
                  <a:srgbClr val="FFFFFF"/>
                </a:solidFill>
                <a:latin typeface="Roboto Condensed Bold"/>
              </a:rPr>
              <a:t>SISTEMA</a:t>
            </a:r>
          </a:p>
        </p:txBody>
      </p:sp>
      <p:sp>
        <p:nvSpPr>
          <p:cNvPr name="TextBox 16" id="16"/>
          <p:cNvSpPr txBox="true"/>
          <p:nvPr/>
        </p:nvSpPr>
        <p:spPr>
          <a:xfrm rot="0">
            <a:off x="1028700" y="4776086"/>
            <a:ext cx="6798308" cy="2680018"/>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O bloco retangular que representa o sistema é conhecido como "sistema de fronteira" ou "fronteira do sistema". Ele age como uma caixa que envolve os elementos relacionados ao sistema.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2028" y="3340026"/>
            <a:ext cx="3384451" cy="33844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3C5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562577" y="3449941"/>
            <a:ext cx="3384451" cy="33844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3C5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868640" y="1816443"/>
            <a:ext cx="3384451" cy="33844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3C5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393761" y="3477542"/>
            <a:ext cx="705105" cy="533547"/>
          </a:xfrm>
          <a:prstGeom prst="line">
            <a:avLst/>
          </a:prstGeom>
          <a:ln cap="flat" w="333375">
            <a:solidFill>
              <a:srgbClr val="0B3C5A"/>
            </a:solidFill>
            <a:prstDash val="solid"/>
            <a:headEnd type="none" len="sm" w="sm"/>
            <a:tailEnd type="none" len="sm" w="sm"/>
          </a:ln>
        </p:spPr>
      </p:sp>
      <p:sp>
        <p:nvSpPr>
          <p:cNvPr name="AutoShape 12" id="12"/>
          <p:cNvSpPr/>
          <p:nvPr/>
        </p:nvSpPr>
        <p:spPr>
          <a:xfrm>
            <a:off x="7026128" y="3477542"/>
            <a:ext cx="872806" cy="651910"/>
          </a:xfrm>
          <a:prstGeom prst="line">
            <a:avLst/>
          </a:prstGeom>
          <a:ln cap="flat" w="333375">
            <a:solidFill>
              <a:srgbClr val="0B3C5A"/>
            </a:solidFill>
            <a:prstDash val="solid"/>
            <a:headEnd type="none" len="sm" w="sm"/>
            <a:tailEnd type="none" len="sm" w="sm"/>
          </a:ln>
        </p:spPr>
      </p:sp>
      <p:grpSp>
        <p:nvGrpSpPr>
          <p:cNvPr name="Group 13" id="13"/>
          <p:cNvGrpSpPr>
            <a:grpSpLocks noChangeAspect="true"/>
          </p:cNvGrpSpPr>
          <p:nvPr/>
        </p:nvGrpSpPr>
        <p:grpSpPr>
          <a:xfrm rot="0">
            <a:off x="627632" y="3568626"/>
            <a:ext cx="2927262" cy="2927251"/>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38692" r="0" b="-38692"/>
              </a:stretch>
            </a:blipFill>
          </p:spPr>
        </p:sp>
      </p:grpSp>
      <p:grpSp>
        <p:nvGrpSpPr>
          <p:cNvPr name="Group 15" id="15"/>
          <p:cNvGrpSpPr>
            <a:grpSpLocks noChangeAspect="true"/>
          </p:cNvGrpSpPr>
          <p:nvPr/>
        </p:nvGrpSpPr>
        <p:grpSpPr>
          <a:xfrm rot="0">
            <a:off x="4098866" y="2013917"/>
            <a:ext cx="2927262" cy="2927251"/>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12500" r="0" b="-12500"/>
              </a:stretch>
            </a:blipFill>
          </p:spPr>
        </p:sp>
      </p:grpSp>
      <p:grpSp>
        <p:nvGrpSpPr>
          <p:cNvPr name="Group 17" id="17"/>
          <p:cNvGrpSpPr/>
          <p:nvPr/>
        </p:nvGrpSpPr>
        <p:grpSpPr>
          <a:xfrm rot="0">
            <a:off x="-530044" y="0"/>
            <a:ext cx="6759155" cy="465316"/>
            <a:chOff x="0" y="0"/>
            <a:chExt cx="2839383" cy="195470"/>
          </a:xfrm>
        </p:grpSpPr>
        <p:sp>
          <p:nvSpPr>
            <p:cNvPr name="Freeform 18" id="18"/>
            <p:cNvSpPr/>
            <p:nvPr/>
          </p:nvSpPr>
          <p:spPr>
            <a:xfrm flipH="false" flipV="false" rot="0">
              <a:off x="0" y="0"/>
              <a:ext cx="2839383" cy="195470"/>
            </a:xfrm>
            <a:custGeom>
              <a:avLst/>
              <a:gdLst/>
              <a:ahLst/>
              <a:cxnLst/>
              <a:rect r="r" b="b" t="t" l="l"/>
              <a:pathLst>
                <a:path h="195470" w="2839383">
                  <a:moveTo>
                    <a:pt x="203200" y="0"/>
                  </a:moveTo>
                  <a:lnTo>
                    <a:pt x="2839383" y="0"/>
                  </a:lnTo>
                  <a:lnTo>
                    <a:pt x="2636183" y="195470"/>
                  </a:lnTo>
                  <a:lnTo>
                    <a:pt x="0" y="195470"/>
                  </a:lnTo>
                  <a:lnTo>
                    <a:pt x="203200" y="0"/>
                  </a:lnTo>
                  <a:close/>
                </a:path>
              </a:pathLst>
            </a:custGeom>
            <a:solidFill>
              <a:srgbClr val="0B3C5A"/>
            </a:solidFill>
          </p:spPr>
        </p:sp>
        <p:sp>
          <p:nvSpPr>
            <p:cNvPr name="TextBox 19" id="19"/>
            <p:cNvSpPr txBox="true"/>
            <p:nvPr/>
          </p:nvSpPr>
          <p:spPr>
            <a:xfrm>
              <a:off x="101600" y="-38100"/>
              <a:ext cx="2636183" cy="23357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136122" y="9910530"/>
            <a:ext cx="11794672" cy="2343150"/>
            <a:chOff x="0" y="0"/>
            <a:chExt cx="3106416" cy="617126"/>
          </a:xfrm>
        </p:grpSpPr>
        <p:sp>
          <p:nvSpPr>
            <p:cNvPr name="Freeform 21" id="21"/>
            <p:cNvSpPr/>
            <p:nvPr/>
          </p:nvSpPr>
          <p:spPr>
            <a:xfrm flipH="false" flipV="false" rot="0">
              <a:off x="0" y="0"/>
              <a:ext cx="3106416" cy="617126"/>
            </a:xfrm>
            <a:custGeom>
              <a:avLst/>
              <a:gdLst/>
              <a:ahLst/>
              <a:cxnLst/>
              <a:rect r="r" b="b" t="t" l="l"/>
              <a:pathLst>
                <a:path h="617126" w="3106416">
                  <a:moveTo>
                    <a:pt x="203200" y="0"/>
                  </a:moveTo>
                  <a:lnTo>
                    <a:pt x="2903216" y="0"/>
                  </a:lnTo>
                  <a:lnTo>
                    <a:pt x="3106416" y="617126"/>
                  </a:lnTo>
                  <a:lnTo>
                    <a:pt x="0" y="617126"/>
                  </a:lnTo>
                  <a:lnTo>
                    <a:pt x="203200" y="0"/>
                  </a:lnTo>
                  <a:close/>
                </a:path>
              </a:pathLst>
            </a:custGeom>
            <a:solidFill>
              <a:srgbClr val="509FCB"/>
            </a:solidFill>
          </p:spPr>
        </p:sp>
        <p:sp>
          <p:nvSpPr>
            <p:cNvPr name="TextBox 22" id="22"/>
            <p:cNvSpPr txBox="true"/>
            <p:nvPr/>
          </p:nvSpPr>
          <p:spPr>
            <a:xfrm>
              <a:off x="127000" y="-38100"/>
              <a:ext cx="2852416" cy="65522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7249983" y="9824805"/>
            <a:ext cx="11794672" cy="2314575"/>
            <a:chOff x="0" y="0"/>
            <a:chExt cx="3106416" cy="609600"/>
          </a:xfrm>
        </p:grpSpPr>
        <p:sp>
          <p:nvSpPr>
            <p:cNvPr name="Freeform 24" id="24"/>
            <p:cNvSpPr/>
            <p:nvPr/>
          </p:nvSpPr>
          <p:spPr>
            <a:xfrm flipH="false" flipV="false" rot="0">
              <a:off x="0" y="0"/>
              <a:ext cx="3106416" cy="609600"/>
            </a:xfrm>
            <a:custGeom>
              <a:avLst/>
              <a:gdLst/>
              <a:ahLst/>
              <a:cxnLst/>
              <a:rect r="r" b="b" t="t" l="l"/>
              <a:pathLst>
                <a:path h="609600" w="3106416">
                  <a:moveTo>
                    <a:pt x="203200" y="0"/>
                  </a:moveTo>
                  <a:lnTo>
                    <a:pt x="2903216" y="0"/>
                  </a:lnTo>
                  <a:lnTo>
                    <a:pt x="3106416" y="609600"/>
                  </a:lnTo>
                  <a:lnTo>
                    <a:pt x="0" y="609600"/>
                  </a:lnTo>
                  <a:lnTo>
                    <a:pt x="203200" y="0"/>
                  </a:lnTo>
                  <a:close/>
                </a:path>
              </a:pathLst>
            </a:custGeom>
            <a:solidFill>
              <a:srgbClr val="2B6993"/>
            </a:solidFill>
          </p:spPr>
        </p:sp>
        <p:sp>
          <p:nvSpPr>
            <p:cNvPr name="TextBox 25" id="25"/>
            <p:cNvSpPr txBox="true"/>
            <p:nvPr/>
          </p:nvSpPr>
          <p:spPr>
            <a:xfrm>
              <a:off x="127000" y="-38100"/>
              <a:ext cx="2852416" cy="6477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9458967" y="9681930"/>
            <a:ext cx="11794672" cy="2314575"/>
            <a:chOff x="0" y="0"/>
            <a:chExt cx="3106416" cy="609600"/>
          </a:xfrm>
        </p:grpSpPr>
        <p:sp>
          <p:nvSpPr>
            <p:cNvPr name="Freeform 27" id="27"/>
            <p:cNvSpPr/>
            <p:nvPr/>
          </p:nvSpPr>
          <p:spPr>
            <a:xfrm flipH="false" flipV="false" rot="0">
              <a:off x="0" y="0"/>
              <a:ext cx="3106416" cy="609600"/>
            </a:xfrm>
            <a:custGeom>
              <a:avLst/>
              <a:gdLst/>
              <a:ahLst/>
              <a:cxnLst/>
              <a:rect r="r" b="b" t="t" l="l"/>
              <a:pathLst>
                <a:path h="609600" w="3106416">
                  <a:moveTo>
                    <a:pt x="203200" y="0"/>
                  </a:moveTo>
                  <a:lnTo>
                    <a:pt x="2903216" y="0"/>
                  </a:lnTo>
                  <a:lnTo>
                    <a:pt x="3106416" y="609600"/>
                  </a:lnTo>
                  <a:lnTo>
                    <a:pt x="0" y="609600"/>
                  </a:lnTo>
                  <a:lnTo>
                    <a:pt x="203200" y="0"/>
                  </a:lnTo>
                  <a:close/>
                </a:path>
              </a:pathLst>
            </a:custGeom>
            <a:solidFill>
              <a:srgbClr val="0B3C5A"/>
            </a:solidFill>
          </p:spPr>
        </p:sp>
        <p:sp>
          <p:nvSpPr>
            <p:cNvPr name="TextBox 28" id="28"/>
            <p:cNvSpPr txBox="true"/>
            <p:nvPr/>
          </p:nvSpPr>
          <p:spPr>
            <a:xfrm>
              <a:off x="127000" y="-38100"/>
              <a:ext cx="2852416" cy="6477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0185229" y="5266666"/>
            <a:ext cx="5171073" cy="914400"/>
            <a:chOff x="0" y="0"/>
            <a:chExt cx="6894765" cy="1219200"/>
          </a:xfrm>
        </p:grpSpPr>
        <p:sp>
          <p:nvSpPr>
            <p:cNvPr name="TextBox 30" id="30"/>
            <p:cNvSpPr txBox="true"/>
            <p:nvPr/>
          </p:nvSpPr>
          <p:spPr>
            <a:xfrm rot="0">
              <a:off x="859250" y="600075"/>
              <a:ext cx="5176265" cy="619125"/>
            </a:xfrm>
            <a:prstGeom prst="rect">
              <a:avLst/>
            </a:prstGeom>
          </p:spPr>
          <p:txBody>
            <a:bodyPr anchor="t" rtlCol="false" tIns="0" lIns="0" bIns="0" rIns="0">
              <a:spAutoFit/>
            </a:bodyPr>
            <a:lstStyle/>
            <a:p>
              <a:pPr algn="ctr">
                <a:lnSpc>
                  <a:spcPts val="3600"/>
                </a:lnSpc>
              </a:pPr>
              <a:r>
                <a:rPr lang="en-US" sz="3000" spc="24">
                  <a:solidFill>
                    <a:srgbClr val="0B3C5A"/>
                  </a:solidFill>
                  <a:latin typeface="Antonio Light"/>
                </a:rPr>
                <a:t> MATRÍCULA 2020056301</a:t>
              </a:r>
            </a:p>
          </p:txBody>
        </p:sp>
        <p:sp>
          <p:nvSpPr>
            <p:cNvPr name="TextBox 31" id="31"/>
            <p:cNvSpPr txBox="true"/>
            <p:nvPr/>
          </p:nvSpPr>
          <p:spPr>
            <a:xfrm rot="0">
              <a:off x="0" y="-19050"/>
              <a:ext cx="6894765" cy="628650"/>
            </a:xfrm>
            <a:prstGeom prst="rect">
              <a:avLst/>
            </a:prstGeom>
          </p:spPr>
          <p:txBody>
            <a:bodyPr anchor="t" rtlCol="false" tIns="0" lIns="0" bIns="0" rIns="0">
              <a:spAutoFit/>
            </a:bodyPr>
            <a:lstStyle/>
            <a:p>
              <a:pPr algn="ctr">
                <a:lnSpc>
                  <a:spcPts val="3600"/>
                </a:lnSpc>
              </a:pPr>
              <a:r>
                <a:rPr lang="en-US" sz="3000" spc="179">
                  <a:solidFill>
                    <a:srgbClr val="0B3C5A"/>
                  </a:solidFill>
                  <a:latin typeface="Roboto Condensed Bold"/>
                </a:rPr>
                <a:t> LUCAS TEIXEIRA </a:t>
              </a:r>
            </a:p>
          </p:txBody>
        </p:sp>
      </p:grpSp>
      <p:grpSp>
        <p:nvGrpSpPr>
          <p:cNvPr name="Group 32" id="32"/>
          <p:cNvGrpSpPr/>
          <p:nvPr/>
        </p:nvGrpSpPr>
        <p:grpSpPr>
          <a:xfrm rot="0">
            <a:off x="12251458" y="0"/>
            <a:ext cx="10059939" cy="465316"/>
            <a:chOff x="0" y="0"/>
            <a:chExt cx="4174049" cy="193068"/>
          </a:xfrm>
        </p:grpSpPr>
        <p:sp>
          <p:nvSpPr>
            <p:cNvPr name="Freeform 33" id="33"/>
            <p:cNvSpPr/>
            <p:nvPr/>
          </p:nvSpPr>
          <p:spPr>
            <a:xfrm flipH="false" flipV="false" rot="0">
              <a:off x="0" y="0"/>
              <a:ext cx="4174049" cy="193068"/>
            </a:xfrm>
            <a:custGeom>
              <a:avLst/>
              <a:gdLst/>
              <a:ahLst/>
              <a:cxnLst/>
              <a:rect r="r" b="b" t="t" l="l"/>
              <a:pathLst>
                <a:path h="193068" w="4174049">
                  <a:moveTo>
                    <a:pt x="3970849" y="0"/>
                  </a:moveTo>
                  <a:lnTo>
                    <a:pt x="0" y="0"/>
                  </a:lnTo>
                  <a:lnTo>
                    <a:pt x="203200" y="193068"/>
                  </a:lnTo>
                  <a:lnTo>
                    <a:pt x="4174049" y="193068"/>
                  </a:lnTo>
                  <a:lnTo>
                    <a:pt x="3970849" y="0"/>
                  </a:lnTo>
                  <a:close/>
                </a:path>
              </a:pathLst>
            </a:custGeom>
            <a:solidFill>
              <a:srgbClr val="0B3C5A"/>
            </a:solidFill>
          </p:spPr>
        </p:sp>
        <p:sp>
          <p:nvSpPr>
            <p:cNvPr name="TextBox 34" id="34"/>
            <p:cNvSpPr txBox="true"/>
            <p:nvPr/>
          </p:nvSpPr>
          <p:spPr>
            <a:xfrm>
              <a:off x="101600" y="-38100"/>
              <a:ext cx="3970849" cy="231168"/>
            </a:xfrm>
            <a:prstGeom prst="rect">
              <a:avLst/>
            </a:prstGeom>
          </p:spPr>
          <p:txBody>
            <a:bodyPr anchor="ctr" rtlCol="false" tIns="50800" lIns="50800" bIns="50800" rIns="50800"/>
            <a:lstStyle/>
            <a:p>
              <a:pPr algn="ctr">
                <a:lnSpc>
                  <a:spcPts val="2659"/>
                </a:lnSpc>
              </a:pPr>
            </a:p>
          </p:txBody>
        </p:sp>
      </p:grpSp>
      <p:sp>
        <p:nvSpPr>
          <p:cNvPr name="AutoShape 35" id="35"/>
          <p:cNvSpPr/>
          <p:nvPr/>
        </p:nvSpPr>
        <p:spPr>
          <a:xfrm rot="0">
            <a:off x="15041336" y="2370357"/>
            <a:ext cx="9222703" cy="0"/>
          </a:xfrm>
          <a:prstGeom prst="line">
            <a:avLst/>
          </a:prstGeom>
          <a:ln cap="flat" w="95250">
            <a:solidFill>
              <a:srgbClr val="0B3C5A"/>
            </a:solidFill>
            <a:prstDash val="solid"/>
            <a:headEnd type="oval" len="lg" w="lg"/>
            <a:tailEnd type="none" len="sm" w="sm"/>
          </a:ln>
        </p:spPr>
      </p:sp>
      <p:sp>
        <p:nvSpPr>
          <p:cNvPr name="AutoShape 36" id="36"/>
          <p:cNvSpPr/>
          <p:nvPr/>
        </p:nvSpPr>
        <p:spPr>
          <a:xfrm rot="0">
            <a:off x="-4152562" y="2370357"/>
            <a:ext cx="7399226" cy="0"/>
          </a:xfrm>
          <a:prstGeom prst="line">
            <a:avLst/>
          </a:prstGeom>
          <a:ln cap="flat" w="95250">
            <a:solidFill>
              <a:srgbClr val="0B3C5A"/>
            </a:solidFill>
            <a:prstDash val="solid"/>
            <a:headEnd type="none" len="sm" w="sm"/>
            <a:tailEnd type="oval" len="lg" w="lg"/>
          </a:ln>
        </p:spPr>
      </p:sp>
      <p:sp>
        <p:nvSpPr>
          <p:cNvPr name="AutoShape 37" id="37"/>
          <p:cNvSpPr/>
          <p:nvPr/>
        </p:nvSpPr>
        <p:spPr>
          <a:xfrm>
            <a:off x="13947175" y="4259421"/>
            <a:ext cx="1264923" cy="869901"/>
          </a:xfrm>
          <a:prstGeom prst="line">
            <a:avLst/>
          </a:prstGeom>
          <a:ln cap="flat" w="333375">
            <a:solidFill>
              <a:srgbClr val="0B3C5A"/>
            </a:solidFill>
            <a:prstDash val="solid"/>
            <a:headEnd type="none" len="sm" w="sm"/>
            <a:tailEnd type="none" len="sm" w="sm"/>
          </a:ln>
        </p:spPr>
      </p:sp>
      <p:sp>
        <p:nvSpPr>
          <p:cNvPr name="AutoShape 38" id="38"/>
          <p:cNvSpPr/>
          <p:nvPr/>
        </p:nvSpPr>
        <p:spPr>
          <a:xfrm flipV="true">
            <a:off x="10640262" y="3452856"/>
            <a:ext cx="1009895" cy="1308105"/>
          </a:xfrm>
          <a:prstGeom prst="line">
            <a:avLst/>
          </a:prstGeom>
          <a:ln cap="flat" w="333375">
            <a:solidFill>
              <a:srgbClr val="0B3C5A"/>
            </a:solidFill>
            <a:prstDash val="solid"/>
            <a:headEnd type="none" len="sm" w="sm"/>
            <a:tailEnd type="none" len="sm" w="sm"/>
          </a:ln>
        </p:spPr>
      </p:sp>
      <p:grpSp>
        <p:nvGrpSpPr>
          <p:cNvPr name="Group 39" id="39"/>
          <p:cNvGrpSpPr/>
          <p:nvPr/>
        </p:nvGrpSpPr>
        <p:grpSpPr>
          <a:xfrm rot="0">
            <a:off x="11085099" y="1628775"/>
            <a:ext cx="3414400" cy="341440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3C5A"/>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4687224" y="3350993"/>
            <a:ext cx="3414400" cy="341440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3C5A"/>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5" id="45"/>
          <p:cNvGrpSpPr>
            <a:grpSpLocks noChangeAspect="true"/>
          </p:cNvGrpSpPr>
          <p:nvPr/>
        </p:nvGrpSpPr>
        <p:grpSpPr>
          <a:xfrm rot="0">
            <a:off x="7791171" y="3679875"/>
            <a:ext cx="2927262" cy="2927251"/>
            <a:chOff x="0" y="0"/>
            <a:chExt cx="6350000" cy="6349975"/>
          </a:xfrm>
        </p:grpSpPr>
        <p:sp>
          <p:nvSpPr>
            <p:cNvPr name="Freeform 46" id="4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47" id="47"/>
          <p:cNvGrpSpPr>
            <a:grpSpLocks noChangeAspect="true"/>
          </p:cNvGrpSpPr>
          <p:nvPr/>
        </p:nvGrpSpPr>
        <p:grpSpPr>
          <a:xfrm rot="0">
            <a:off x="11307135" y="1860200"/>
            <a:ext cx="2927262" cy="2927251"/>
            <a:chOff x="0" y="0"/>
            <a:chExt cx="6350000" cy="6349975"/>
          </a:xfrm>
        </p:grpSpPr>
        <p:sp>
          <p:nvSpPr>
            <p:cNvPr name="Freeform 48" id="4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342" t="-24979" r="-36537" b="-35900"/>
              </a:stretch>
            </a:blipFill>
          </p:spPr>
        </p:sp>
      </p:grpSp>
      <p:grpSp>
        <p:nvGrpSpPr>
          <p:cNvPr name="Group 49" id="49"/>
          <p:cNvGrpSpPr>
            <a:grpSpLocks noChangeAspect="true"/>
          </p:cNvGrpSpPr>
          <p:nvPr/>
        </p:nvGrpSpPr>
        <p:grpSpPr>
          <a:xfrm rot="0">
            <a:off x="14930794" y="3594567"/>
            <a:ext cx="2927262" cy="2927251"/>
            <a:chOff x="0" y="0"/>
            <a:chExt cx="6350000" cy="6349975"/>
          </a:xfrm>
        </p:grpSpPr>
        <p:sp>
          <p:nvSpPr>
            <p:cNvPr name="Freeform 50" id="5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TextBox 51" id="51"/>
          <p:cNvSpPr txBox="true"/>
          <p:nvPr/>
        </p:nvSpPr>
        <p:spPr>
          <a:xfrm rot="0">
            <a:off x="5140682" y="1028700"/>
            <a:ext cx="8006637" cy="600075"/>
          </a:xfrm>
          <a:prstGeom prst="rect">
            <a:avLst/>
          </a:prstGeom>
        </p:spPr>
        <p:txBody>
          <a:bodyPr anchor="t" rtlCol="false" tIns="0" lIns="0" bIns="0" rIns="0">
            <a:spAutoFit/>
          </a:bodyPr>
          <a:lstStyle/>
          <a:p>
            <a:pPr algn="ctr">
              <a:lnSpc>
                <a:spcPts val="4799"/>
              </a:lnSpc>
            </a:pPr>
            <a:r>
              <a:rPr lang="en-US" sz="3999" spc="31">
                <a:solidFill>
                  <a:srgbClr val="0B3C5A"/>
                </a:solidFill>
                <a:latin typeface="Roboto Condensed Bold"/>
              </a:rPr>
              <a:t>Integrantes da Equipe 5</a:t>
            </a:r>
          </a:p>
        </p:txBody>
      </p:sp>
      <p:grpSp>
        <p:nvGrpSpPr>
          <p:cNvPr name="Group 52" id="52"/>
          <p:cNvGrpSpPr/>
          <p:nvPr/>
        </p:nvGrpSpPr>
        <p:grpSpPr>
          <a:xfrm rot="0">
            <a:off x="3431504" y="5266666"/>
            <a:ext cx="3882199" cy="914400"/>
            <a:chOff x="0" y="0"/>
            <a:chExt cx="5176265" cy="1219200"/>
          </a:xfrm>
        </p:grpSpPr>
        <p:sp>
          <p:nvSpPr>
            <p:cNvPr name="TextBox 53" id="53"/>
            <p:cNvSpPr txBox="true"/>
            <p:nvPr/>
          </p:nvSpPr>
          <p:spPr>
            <a:xfrm rot="0">
              <a:off x="0" y="-19050"/>
              <a:ext cx="5176265" cy="628650"/>
            </a:xfrm>
            <a:prstGeom prst="rect">
              <a:avLst/>
            </a:prstGeom>
          </p:spPr>
          <p:txBody>
            <a:bodyPr anchor="t" rtlCol="false" tIns="0" lIns="0" bIns="0" rIns="0">
              <a:spAutoFit/>
            </a:bodyPr>
            <a:lstStyle/>
            <a:p>
              <a:pPr algn="ctr">
                <a:lnSpc>
                  <a:spcPts val="3600"/>
                </a:lnSpc>
              </a:pPr>
              <a:r>
                <a:rPr lang="en-US" sz="3000" spc="179">
                  <a:solidFill>
                    <a:srgbClr val="04314C"/>
                  </a:solidFill>
                  <a:latin typeface="Roboto Condensed Bold"/>
                </a:rPr>
                <a:t> GABRIEL FERNANDO</a:t>
              </a:r>
            </a:p>
          </p:txBody>
        </p:sp>
        <p:sp>
          <p:nvSpPr>
            <p:cNvPr name="TextBox 54" id="54"/>
            <p:cNvSpPr txBox="true"/>
            <p:nvPr/>
          </p:nvSpPr>
          <p:spPr>
            <a:xfrm rot="0">
              <a:off x="0" y="600075"/>
              <a:ext cx="5176265" cy="619125"/>
            </a:xfrm>
            <a:prstGeom prst="rect">
              <a:avLst/>
            </a:prstGeom>
          </p:spPr>
          <p:txBody>
            <a:bodyPr anchor="t" rtlCol="false" tIns="0" lIns="0" bIns="0" rIns="0">
              <a:spAutoFit/>
            </a:bodyPr>
            <a:lstStyle/>
            <a:p>
              <a:pPr algn="ctr">
                <a:lnSpc>
                  <a:spcPts val="3600"/>
                </a:lnSpc>
              </a:pPr>
              <a:r>
                <a:rPr lang="en-US" sz="3000" spc="24">
                  <a:solidFill>
                    <a:srgbClr val="0B3C5A"/>
                  </a:solidFill>
                  <a:latin typeface="Antonio Light"/>
                </a:rPr>
                <a:t>MATRÍCULA: 2022024020</a:t>
              </a:r>
            </a:p>
          </p:txBody>
        </p:sp>
      </p:grpSp>
      <p:grpSp>
        <p:nvGrpSpPr>
          <p:cNvPr name="Group 55" id="55"/>
          <p:cNvGrpSpPr/>
          <p:nvPr/>
        </p:nvGrpSpPr>
        <p:grpSpPr>
          <a:xfrm rot="0">
            <a:off x="7313703" y="6948255"/>
            <a:ext cx="3882199" cy="914400"/>
            <a:chOff x="0" y="0"/>
            <a:chExt cx="5176265" cy="1219200"/>
          </a:xfrm>
        </p:grpSpPr>
        <p:sp>
          <p:nvSpPr>
            <p:cNvPr name="TextBox 56" id="56"/>
            <p:cNvSpPr txBox="true"/>
            <p:nvPr/>
          </p:nvSpPr>
          <p:spPr>
            <a:xfrm rot="0">
              <a:off x="0" y="600075"/>
              <a:ext cx="5176265" cy="619125"/>
            </a:xfrm>
            <a:prstGeom prst="rect">
              <a:avLst/>
            </a:prstGeom>
          </p:spPr>
          <p:txBody>
            <a:bodyPr anchor="t" rtlCol="false" tIns="0" lIns="0" bIns="0" rIns="0">
              <a:spAutoFit/>
            </a:bodyPr>
            <a:lstStyle/>
            <a:p>
              <a:pPr algn="ctr">
                <a:lnSpc>
                  <a:spcPts val="3600"/>
                </a:lnSpc>
              </a:pPr>
              <a:r>
                <a:rPr lang="en-US" sz="3000" spc="24">
                  <a:solidFill>
                    <a:srgbClr val="0B3C5A"/>
                  </a:solidFill>
                  <a:latin typeface="Antonio Light"/>
                </a:rPr>
                <a:t>MATRÍCULA: 2020051163</a:t>
              </a:r>
            </a:p>
          </p:txBody>
        </p:sp>
        <p:sp>
          <p:nvSpPr>
            <p:cNvPr name="TextBox 57" id="57"/>
            <p:cNvSpPr txBox="true"/>
            <p:nvPr/>
          </p:nvSpPr>
          <p:spPr>
            <a:xfrm rot="0">
              <a:off x="258484" y="-19050"/>
              <a:ext cx="4571608" cy="628650"/>
            </a:xfrm>
            <a:prstGeom prst="rect">
              <a:avLst/>
            </a:prstGeom>
          </p:spPr>
          <p:txBody>
            <a:bodyPr anchor="t" rtlCol="false" tIns="0" lIns="0" bIns="0" rIns="0">
              <a:spAutoFit/>
            </a:bodyPr>
            <a:lstStyle/>
            <a:p>
              <a:pPr algn="ctr">
                <a:lnSpc>
                  <a:spcPts val="3600"/>
                </a:lnSpc>
              </a:pPr>
              <a:r>
                <a:rPr lang="en-US" sz="3000" spc="179">
                  <a:solidFill>
                    <a:srgbClr val="0B3C5A"/>
                  </a:solidFill>
                  <a:latin typeface="Roboto Condensed Bold"/>
                </a:rPr>
                <a:t>KELY SOUZA</a:t>
              </a:r>
            </a:p>
          </p:txBody>
        </p:sp>
      </p:grpSp>
      <p:grpSp>
        <p:nvGrpSpPr>
          <p:cNvPr name="Group 58" id="58"/>
          <p:cNvGrpSpPr/>
          <p:nvPr/>
        </p:nvGrpSpPr>
        <p:grpSpPr>
          <a:xfrm rot="0">
            <a:off x="103154" y="6834392"/>
            <a:ext cx="3882199" cy="914400"/>
            <a:chOff x="0" y="0"/>
            <a:chExt cx="5176265" cy="1219200"/>
          </a:xfrm>
        </p:grpSpPr>
        <p:sp>
          <p:nvSpPr>
            <p:cNvPr name="TextBox 59" id="59"/>
            <p:cNvSpPr txBox="true"/>
            <p:nvPr/>
          </p:nvSpPr>
          <p:spPr>
            <a:xfrm rot="0">
              <a:off x="0" y="600075"/>
              <a:ext cx="5176265" cy="619125"/>
            </a:xfrm>
            <a:prstGeom prst="rect">
              <a:avLst/>
            </a:prstGeom>
          </p:spPr>
          <p:txBody>
            <a:bodyPr anchor="t" rtlCol="false" tIns="0" lIns="0" bIns="0" rIns="0">
              <a:spAutoFit/>
            </a:bodyPr>
            <a:lstStyle/>
            <a:p>
              <a:pPr algn="ctr">
                <a:lnSpc>
                  <a:spcPts val="3600"/>
                </a:lnSpc>
              </a:pPr>
              <a:r>
                <a:rPr lang="en-US" sz="3000" spc="24">
                  <a:solidFill>
                    <a:srgbClr val="04314C"/>
                  </a:solidFill>
                  <a:latin typeface="Antonio Light"/>
                </a:rPr>
                <a:t>MATRÍCULA: 2023098548</a:t>
              </a:r>
            </a:p>
          </p:txBody>
        </p:sp>
        <p:sp>
          <p:nvSpPr>
            <p:cNvPr name="TextBox 60" id="60"/>
            <p:cNvSpPr txBox="true"/>
            <p:nvPr/>
          </p:nvSpPr>
          <p:spPr>
            <a:xfrm rot="0">
              <a:off x="224193" y="-19050"/>
              <a:ext cx="4571608" cy="628650"/>
            </a:xfrm>
            <a:prstGeom prst="rect">
              <a:avLst/>
            </a:prstGeom>
          </p:spPr>
          <p:txBody>
            <a:bodyPr anchor="t" rtlCol="false" tIns="0" lIns="0" bIns="0" rIns="0">
              <a:spAutoFit/>
            </a:bodyPr>
            <a:lstStyle/>
            <a:p>
              <a:pPr algn="ctr">
                <a:lnSpc>
                  <a:spcPts val="3600"/>
                </a:lnSpc>
              </a:pPr>
              <a:r>
                <a:rPr lang="en-US" sz="3000" spc="179">
                  <a:solidFill>
                    <a:srgbClr val="04314C"/>
                  </a:solidFill>
                  <a:latin typeface="Roboto Condensed Bold"/>
                </a:rPr>
                <a:t>ANTONIO LISTER</a:t>
              </a:r>
            </a:p>
          </p:txBody>
        </p:sp>
      </p:grpSp>
      <p:grpSp>
        <p:nvGrpSpPr>
          <p:cNvPr name="Group 61" id="61"/>
          <p:cNvGrpSpPr/>
          <p:nvPr/>
        </p:nvGrpSpPr>
        <p:grpSpPr>
          <a:xfrm rot="0">
            <a:off x="14405801" y="6948255"/>
            <a:ext cx="3882199" cy="914400"/>
            <a:chOff x="0" y="0"/>
            <a:chExt cx="5176265" cy="1219200"/>
          </a:xfrm>
        </p:grpSpPr>
        <p:sp>
          <p:nvSpPr>
            <p:cNvPr name="TextBox 62" id="62"/>
            <p:cNvSpPr txBox="true"/>
            <p:nvPr/>
          </p:nvSpPr>
          <p:spPr>
            <a:xfrm rot="0">
              <a:off x="0" y="600075"/>
              <a:ext cx="5176265" cy="619125"/>
            </a:xfrm>
            <a:prstGeom prst="rect">
              <a:avLst/>
            </a:prstGeom>
          </p:spPr>
          <p:txBody>
            <a:bodyPr anchor="t" rtlCol="false" tIns="0" lIns="0" bIns="0" rIns="0">
              <a:spAutoFit/>
            </a:bodyPr>
            <a:lstStyle/>
            <a:p>
              <a:pPr algn="ctr">
                <a:lnSpc>
                  <a:spcPts val="3600"/>
                </a:lnSpc>
              </a:pPr>
              <a:r>
                <a:rPr lang="en-US" sz="3000" spc="24">
                  <a:solidFill>
                    <a:srgbClr val="0B3C5A"/>
                  </a:solidFill>
                  <a:latin typeface="Antonio Light"/>
                </a:rPr>
                <a:t>MATRÍCULA 2019050753</a:t>
              </a:r>
            </a:p>
          </p:txBody>
        </p:sp>
        <p:sp>
          <p:nvSpPr>
            <p:cNvPr name="TextBox 63" id="63"/>
            <p:cNvSpPr txBox="true"/>
            <p:nvPr/>
          </p:nvSpPr>
          <p:spPr>
            <a:xfrm rot="0">
              <a:off x="231780" y="-19050"/>
              <a:ext cx="4571608" cy="628650"/>
            </a:xfrm>
            <a:prstGeom prst="rect">
              <a:avLst/>
            </a:prstGeom>
          </p:spPr>
          <p:txBody>
            <a:bodyPr anchor="t" rtlCol="false" tIns="0" lIns="0" bIns="0" rIns="0">
              <a:spAutoFit/>
            </a:bodyPr>
            <a:lstStyle/>
            <a:p>
              <a:pPr algn="ctr">
                <a:lnSpc>
                  <a:spcPts val="3600"/>
                </a:lnSpc>
              </a:pPr>
              <a:r>
                <a:rPr lang="en-US" sz="3000" spc="179">
                  <a:solidFill>
                    <a:srgbClr val="0B3C5A"/>
                  </a:solidFill>
                  <a:latin typeface="Roboto Condensed Bold"/>
                </a:rPr>
                <a:t> VICTOR COELHO </a:t>
              </a:r>
            </a:p>
          </p:txBody>
        </p:sp>
      </p:grpSp>
      <p:sp>
        <p:nvSpPr>
          <p:cNvPr name="TextBox 64" id="64"/>
          <p:cNvSpPr txBox="true"/>
          <p:nvPr/>
        </p:nvSpPr>
        <p:spPr>
          <a:xfrm rot="0">
            <a:off x="10665690" y="9748605"/>
            <a:ext cx="9381225" cy="533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PROJETO E DESENVOLVIMENTO DE SOFTWARE</a:t>
            </a:r>
          </a:p>
        </p:txBody>
      </p:sp>
      <p:sp>
        <p:nvSpPr>
          <p:cNvPr name="TextBox 65" id="65"/>
          <p:cNvSpPr txBox="true"/>
          <p:nvPr/>
        </p:nvSpPr>
        <p:spPr>
          <a:xfrm rot="0">
            <a:off x="8165117" y="9779719"/>
            <a:ext cx="1957767" cy="533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DISCIPLINA</a:t>
            </a:r>
          </a:p>
        </p:txBody>
      </p:sp>
      <p:sp>
        <p:nvSpPr>
          <p:cNvPr name="TextBox 66" id="66"/>
          <p:cNvSpPr txBox="true"/>
          <p:nvPr/>
        </p:nvSpPr>
        <p:spPr>
          <a:xfrm rot="0">
            <a:off x="3985352" y="9834330"/>
            <a:ext cx="4487518" cy="500380"/>
          </a:xfrm>
          <a:prstGeom prst="rect">
            <a:avLst/>
          </a:prstGeom>
        </p:spPr>
        <p:txBody>
          <a:bodyPr anchor="t" rtlCol="false" tIns="0" lIns="0" bIns="0" rIns="0">
            <a:spAutoFit/>
          </a:bodyPr>
          <a:lstStyle/>
          <a:p>
            <a:pPr>
              <a:lnSpc>
                <a:spcPts val="3920"/>
              </a:lnSpc>
            </a:pPr>
            <a:r>
              <a:rPr lang="en-US" sz="2800">
                <a:solidFill>
                  <a:srgbClr val="FFFFFF"/>
                </a:solidFill>
                <a:latin typeface="Roboto Condensed"/>
              </a:rPr>
              <a:t>THALES LEVI A. VALENTE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0914085" y="-1954855"/>
            <a:ext cx="9385608" cy="8928059"/>
          </a:xfrm>
          <a:custGeom>
            <a:avLst/>
            <a:gdLst/>
            <a:ahLst/>
            <a:cxnLst/>
            <a:rect r="r" b="b" t="t" l="l"/>
            <a:pathLst>
              <a:path h="8928059" w="9385608">
                <a:moveTo>
                  <a:pt x="0" y="0"/>
                </a:moveTo>
                <a:lnTo>
                  <a:pt x="9385608" y="0"/>
                </a:lnTo>
                <a:lnTo>
                  <a:pt x="9385608" y="8928059"/>
                </a:lnTo>
                <a:lnTo>
                  <a:pt x="0" y="892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54293" y="3846096"/>
            <a:ext cx="1251995" cy="2594808"/>
          </a:xfrm>
          <a:custGeom>
            <a:avLst/>
            <a:gdLst/>
            <a:ahLst/>
            <a:cxnLst/>
            <a:rect r="r" b="b" t="t" l="l"/>
            <a:pathLst>
              <a:path h="2594808" w="1251995">
                <a:moveTo>
                  <a:pt x="0" y="0"/>
                </a:moveTo>
                <a:lnTo>
                  <a:pt x="1251994" y="0"/>
                </a:lnTo>
                <a:lnTo>
                  <a:pt x="1251994" y="2594808"/>
                </a:lnTo>
                <a:lnTo>
                  <a:pt x="0" y="2594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90019" y="3247609"/>
            <a:ext cx="3095601" cy="863600"/>
          </a:xfrm>
          <a:prstGeom prst="rect">
            <a:avLst/>
          </a:prstGeom>
        </p:spPr>
        <p:txBody>
          <a:bodyPr anchor="t" rtlCol="false" tIns="0" lIns="0" bIns="0" rIns="0">
            <a:spAutoFit/>
          </a:bodyPr>
          <a:lstStyle/>
          <a:p>
            <a:pPr algn="ctr">
              <a:lnSpc>
                <a:spcPts val="7000"/>
              </a:lnSpc>
            </a:pPr>
            <a:r>
              <a:rPr lang="en-US" sz="5000">
                <a:solidFill>
                  <a:srgbClr val="FFFFFF"/>
                </a:solidFill>
                <a:latin typeface="Roboto Condensed Bold"/>
              </a:rPr>
              <a:t>ATOR</a:t>
            </a:r>
          </a:p>
        </p:txBody>
      </p:sp>
      <p:sp>
        <p:nvSpPr>
          <p:cNvPr name="TextBox 5" id="5"/>
          <p:cNvSpPr txBox="true"/>
          <p:nvPr/>
        </p:nvSpPr>
        <p:spPr>
          <a:xfrm rot="0">
            <a:off x="3981790" y="14049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Casos de Uso</a:t>
            </a:r>
          </a:p>
        </p:txBody>
      </p:sp>
      <p:sp>
        <p:nvSpPr>
          <p:cNvPr name="TextBox 6" id="6"/>
          <p:cNvSpPr txBox="true"/>
          <p:nvPr/>
        </p:nvSpPr>
        <p:spPr>
          <a:xfrm rot="0">
            <a:off x="700238" y="1404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a:t>
            </a:r>
          </a:p>
        </p:txBody>
      </p:sp>
      <p:sp>
        <p:nvSpPr>
          <p:cNvPr name="TextBox 7" id="7"/>
          <p:cNvSpPr txBox="true"/>
          <p:nvPr/>
        </p:nvSpPr>
        <p:spPr>
          <a:xfrm rot="0">
            <a:off x="1028700" y="7146658"/>
            <a:ext cx="10924754" cy="218567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Representado por um boneco palito;</a:t>
            </a:r>
          </a:p>
          <a:p>
            <a:pPr algn="just" marL="647700" indent="-323850" lvl="1">
              <a:lnSpc>
                <a:spcPts val="4200"/>
              </a:lnSpc>
              <a:buFont typeface="Arial"/>
              <a:buChar char="•"/>
            </a:pPr>
            <a:r>
              <a:rPr lang="en-US" sz="3000">
                <a:solidFill>
                  <a:srgbClr val="FFFFFF"/>
                </a:solidFill>
                <a:latin typeface="Roboto Condensed"/>
              </a:rPr>
              <a:t>Qualquer elemento externo ao sistema que interage com ele;</a:t>
            </a:r>
          </a:p>
          <a:p>
            <a:pPr algn="just" marL="647700" indent="-323850" lvl="1">
              <a:lnSpc>
                <a:spcPts val="4200"/>
              </a:lnSpc>
              <a:buFont typeface="Arial"/>
              <a:buChar char="•"/>
            </a:pPr>
            <a:r>
              <a:rPr lang="en-US" sz="3000">
                <a:solidFill>
                  <a:srgbClr val="FFFFFF"/>
                </a:solidFill>
                <a:latin typeface="Roboto Condensed"/>
              </a:rPr>
              <a:t>Corresponde a um papel representado em relação ao sistema;</a:t>
            </a:r>
          </a:p>
          <a:p>
            <a:pPr algn="just" marL="647700" indent="-323850" lvl="1">
              <a:lnSpc>
                <a:spcPts val="4200"/>
              </a:lnSpc>
              <a:buFont typeface="Arial"/>
              <a:buChar char="•"/>
            </a:pPr>
            <a:r>
              <a:rPr lang="en-US" sz="3000">
                <a:solidFill>
                  <a:srgbClr val="FFFFFF"/>
                </a:solidFill>
                <a:latin typeface="Roboto Condensed"/>
              </a:rPr>
              <a:t>Troca informações com o sistema.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3595196" y="-5733974"/>
            <a:ext cx="9385608" cy="8928059"/>
          </a:xfrm>
          <a:custGeom>
            <a:avLst/>
            <a:gdLst/>
            <a:ahLst/>
            <a:cxnLst/>
            <a:rect r="r" b="b" t="t" l="l"/>
            <a:pathLst>
              <a:path h="8928059" w="9385608">
                <a:moveTo>
                  <a:pt x="0" y="0"/>
                </a:moveTo>
                <a:lnTo>
                  <a:pt x="9385608" y="0"/>
                </a:lnTo>
                <a:lnTo>
                  <a:pt x="9385608" y="8928059"/>
                </a:lnTo>
                <a:lnTo>
                  <a:pt x="0" y="892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075735" y="6848831"/>
            <a:ext cx="1699527" cy="4818939"/>
            <a:chOff x="0" y="0"/>
            <a:chExt cx="2266036" cy="6425252"/>
          </a:xfrm>
        </p:grpSpPr>
        <p:sp>
          <p:nvSpPr>
            <p:cNvPr name="Freeform 4" id="4"/>
            <p:cNvSpPr/>
            <p:nvPr/>
          </p:nvSpPr>
          <p:spPr>
            <a:xfrm flipH="false" flipV="false" rot="0">
              <a:off x="0" y="0"/>
              <a:ext cx="2214213" cy="4589043"/>
            </a:xfrm>
            <a:custGeom>
              <a:avLst/>
              <a:gdLst/>
              <a:ahLst/>
              <a:cxnLst/>
              <a:rect r="r" b="b" t="t" l="l"/>
              <a:pathLst>
                <a:path h="4589043" w="2214213">
                  <a:moveTo>
                    <a:pt x="0" y="0"/>
                  </a:moveTo>
                  <a:lnTo>
                    <a:pt x="2214213" y="0"/>
                  </a:lnTo>
                  <a:lnTo>
                    <a:pt x="2214213" y="4589043"/>
                  </a:lnTo>
                  <a:lnTo>
                    <a:pt x="0" y="4589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695862"/>
              <a:ext cx="2266036" cy="1729390"/>
            </a:xfrm>
            <a:prstGeom prst="rect">
              <a:avLst/>
            </a:prstGeom>
          </p:spPr>
          <p:txBody>
            <a:bodyPr anchor="t" rtlCol="false" tIns="0" lIns="0" bIns="0" rIns="0">
              <a:spAutoFit/>
            </a:bodyPr>
            <a:lstStyle/>
            <a:p>
              <a:pPr algn="ctr">
                <a:lnSpc>
                  <a:spcPts val="10808"/>
                </a:lnSpc>
              </a:pPr>
              <a:r>
                <a:rPr lang="en-US" sz="7720">
                  <a:solidFill>
                    <a:srgbClr val="FFFFFF"/>
                  </a:solidFill>
                  <a:latin typeface="Roboto Condensed Bold"/>
                </a:rPr>
                <a:t>Ator</a:t>
              </a:r>
            </a:p>
          </p:txBody>
        </p:sp>
      </p:grpSp>
      <p:sp>
        <p:nvSpPr>
          <p:cNvPr name="Freeform 6" id="6"/>
          <p:cNvSpPr/>
          <p:nvPr/>
        </p:nvSpPr>
        <p:spPr>
          <a:xfrm flipH="false" flipV="false" rot="0">
            <a:off x="1028700" y="3558240"/>
            <a:ext cx="7200879" cy="4437542"/>
          </a:xfrm>
          <a:custGeom>
            <a:avLst/>
            <a:gdLst/>
            <a:ahLst/>
            <a:cxnLst/>
            <a:rect r="r" b="b" t="t" l="l"/>
            <a:pathLst>
              <a:path h="4437542" w="7200879">
                <a:moveTo>
                  <a:pt x="0" y="0"/>
                </a:moveTo>
                <a:lnTo>
                  <a:pt x="7200879" y="0"/>
                </a:lnTo>
                <a:lnTo>
                  <a:pt x="7200879" y="4437542"/>
                </a:lnTo>
                <a:lnTo>
                  <a:pt x="0" y="4437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981790" y="14049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Casos de Uso</a:t>
            </a:r>
          </a:p>
        </p:txBody>
      </p:sp>
      <p:sp>
        <p:nvSpPr>
          <p:cNvPr name="TextBox 8" id="8"/>
          <p:cNvSpPr txBox="true"/>
          <p:nvPr/>
        </p:nvSpPr>
        <p:spPr>
          <a:xfrm rot="0">
            <a:off x="700238" y="1404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a:t>
            </a:r>
          </a:p>
        </p:txBody>
      </p:sp>
      <p:sp>
        <p:nvSpPr>
          <p:cNvPr name="TextBox 9" id="9"/>
          <p:cNvSpPr txBox="true"/>
          <p:nvPr/>
        </p:nvSpPr>
        <p:spPr>
          <a:xfrm rot="0">
            <a:off x="1466275" y="2845968"/>
            <a:ext cx="11136184" cy="712273"/>
          </a:xfrm>
          <a:prstGeom prst="rect">
            <a:avLst/>
          </a:prstGeom>
        </p:spPr>
        <p:txBody>
          <a:bodyPr anchor="t" rtlCol="false" tIns="0" lIns="0" bIns="0" rIns="0">
            <a:spAutoFit/>
          </a:bodyPr>
          <a:lstStyle/>
          <a:p>
            <a:pPr algn="just">
              <a:lnSpc>
                <a:spcPts val="5890"/>
              </a:lnSpc>
            </a:pPr>
            <a:r>
              <a:rPr lang="en-US" sz="4207">
                <a:solidFill>
                  <a:srgbClr val="FFFFFF"/>
                </a:solidFill>
                <a:latin typeface="Roboto Condensed"/>
              </a:rPr>
              <a:t>Exemplos de Tipo de atores:</a:t>
            </a:r>
          </a:p>
        </p:txBody>
      </p:sp>
      <p:sp>
        <p:nvSpPr>
          <p:cNvPr name="TextBox 10" id="10"/>
          <p:cNvSpPr txBox="true"/>
          <p:nvPr/>
        </p:nvSpPr>
        <p:spPr>
          <a:xfrm rot="0">
            <a:off x="1834344" y="3857343"/>
            <a:ext cx="2062289" cy="572135"/>
          </a:xfrm>
          <a:prstGeom prst="rect">
            <a:avLst/>
          </a:prstGeom>
        </p:spPr>
        <p:txBody>
          <a:bodyPr anchor="t" rtlCol="false" tIns="0" lIns="0" bIns="0" rIns="0">
            <a:spAutoFit/>
          </a:bodyPr>
          <a:lstStyle/>
          <a:p>
            <a:pPr algn="ctr">
              <a:lnSpc>
                <a:spcPts val="4690"/>
              </a:lnSpc>
            </a:pPr>
            <a:r>
              <a:rPr lang="en-US" sz="3350">
                <a:solidFill>
                  <a:srgbClr val="FFFFFF"/>
                </a:solidFill>
                <a:latin typeface="Roboto Condensed"/>
              </a:rPr>
              <a:t>CARGOS</a:t>
            </a:r>
          </a:p>
        </p:txBody>
      </p:sp>
      <p:sp>
        <p:nvSpPr>
          <p:cNvPr name="TextBox 11" id="11"/>
          <p:cNvSpPr txBox="true"/>
          <p:nvPr/>
        </p:nvSpPr>
        <p:spPr>
          <a:xfrm rot="0">
            <a:off x="1466275" y="4653125"/>
            <a:ext cx="2798427" cy="16287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Atendente</a:t>
            </a:r>
          </a:p>
          <a:p>
            <a:pPr algn="just" marL="647700" indent="-323850" lvl="1">
              <a:lnSpc>
                <a:spcPts val="4200"/>
              </a:lnSpc>
              <a:buFont typeface="Arial"/>
              <a:buChar char="•"/>
            </a:pPr>
            <a:r>
              <a:rPr lang="en-US" sz="3000">
                <a:solidFill>
                  <a:srgbClr val="FFFFFF"/>
                </a:solidFill>
                <a:latin typeface="Roboto Condensed"/>
              </a:rPr>
              <a:t>Vendedor</a:t>
            </a:r>
          </a:p>
          <a:p>
            <a:pPr algn="just" marL="647700" indent="-323850" lvl="1">
              <a:lnSpc>
                <a:spcPts val="4200"/>
              </a:lnSpc>
              <a:buFont typeface="Arial"/>
              <a:buChar char="•"/>
            </a:pPr>
            <a:r>
              <a:rPr lang="en-US" sz="3000">
                <a:solidFill>
                  <a:srgbClr val="FFFFFF"/>
                </a:solidFill>
                <a:latin typeface="Roboto Condensed"/>
              </a:rPr>
              <a:t>Gerente</a:t>
            </a:r>
          </a:p>
        </p:txBody>
      </p:sp>
      <p:sp>
        <p:nvSpPr>
          <p:cNvPr name="Freeform 12" id="12"/>
          <p:cNvSpPr/>
          <p:nvPr/>
        </p:nvSpPr>
        <p:spPr>
          <a:xfrm flipH="false" flipV="false" rot="0">
            <a:off x="8160724" y="3643948"/>
            <a:ext cx="7035893" cy="4351834"/>
          </a:xfrm>
          <a:custGeom>
            <a:avLst/>
            <a:gdLst/>
            <a:ahLst/>
            <a:cxnLst/>
            <a:rect r="r" b="b" t="t" l="l"/>
            <a:pathLst>
              <a:path h="4351834" w="7035893">
                <a:moveTo>
                  <a:pt x="0" y="0"/>
                </a:moveTo>
                <a:lnTo>
                  <a:pt x="7035893" y="0"/>
                </a:lnTo>
                <a:lnTo>
                  <a:pt x="7035893" y="4351834"/>
                </a:lnTo>
                <a:lnTo>
                  <a:pt x="0" y="4351834"/>
                </a:lnTo>
                <a:lnTo>
                  <a:pt x="0" y="0"/>
                </a:lnTo>
                <a:close/>
              </a:path>
            </a:pathLst>
          </a:custGeom>
          <a:blipFill>
            <a:blip r:embed="rId6">
              <a:extLst>
                <a:ext uri="{96DAC541-7B7A-43D3-8B79-37D633B846F1}">
                  <asvg:svgBlip xmlns:asvg="http://schemas.microsoft.com/office/drawing/2016/SVG/main" r:embed="rId7"/>
                </a:ext>
              </a:extLst>
            </a:blip>
            <a:stretch>
              <a:fillRect l="-2344" t="-1969" r="0" b="0"/>
            </a:stretch>
          </a:blipFill>
        </p:spPr>
      </p:sp>
      <p:sp>
        <p:nvSpPr>
          <p:cNvPr name="TextBox 13" id="13"/>
          <p:cNvSpPr txBox="true"/>
          <p:nvPr/>
        </p:nvSpPr>
        <p:spPr>
          <a:xfrm rot="0">
            <a:off x="4908648" y="3824378"/>
            <a:ext cx="3094204" cy="572135"/>
          </a:xfrm>
          <a:prstGeom prst="rect">
            <a:avLst/>
          </a:prstGeom>
        </p:spPr>
        <p:txBody>
          <a:bodyPr anchor="t" rtlCol="false" tIns="0" lIns="0" bIns="0" rIns="0">
            <a:spAutoFit/>
          </a:bodyPr>
          <a:lstStyle/>
          <a:p>
            <a:pPr algn="ctr">
              <a:lnSpc>
                <a:spcPts val="4690"/>
              </a:lnSpc>
            </a:pPr>
            <a:r>
              <a:rPr lang="en-US" sz="3350">
                <a:solidFill>
                  <a:srgbClr val="FFFFFF"/>
                </a:solidFill>
                <a:latin typeface="Roboto Condensed"/>
              </a:rPr>
              <a:t>SETORES</a:t>
            </a:r>
          </a:p>
        </p:txBody>
      </p:sp>
      <p:sp>
        <p:nvSpPr>
          <p:cNvPr name="TextBox 14" id="14"/>
          <p:cNvSpPr txBox="true"/>
          <p:nvPr/>
        </p:nvSpPr>
        <p:spPr>
          <a:xfrm rot="0">
            <a:off x="4774226" y="4653125"/>
            <a:ext cx="2798427" cy="16287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Financeiro</a:t>
            </a:r>
          </a:p>
          <a:p>
            <a:pPr algn="just" marL="647700" indent="-323850" lvl="1">
              <a:lnSpc>
                <a:spcPts val="4200"/>
              </a:lnSpc>
              <a:buFont typeface="Arial"/>
              <a:buChar char="•"/>
            </a:pPr>
            <a:r>
              <a:rPr lang="en-US" sz="3000">
                <a:solidFill>
                  <a:srgbClr val="FFFFFF"/>
                </a:solidFill>
                <a:latin typeface="Roboto Condensed"/>
              </a:rPr>
              <a:t>Atendimento</a:t>
            </a:r>
          </a:p>
          <a:p>
            <a:pPr algn="just" marL="647700" indent="-323850" lvl="1">
              <a:lnSpc>
                <a:spcPts val="4200"/>
              </a:lnSpc>
              <a:buFont typeface="Arial"/>
              <a:buChar char="•"/>
            </a:pPr>
            <a:r>
              <a:rPr lang="en-US" sz="3000">
                <a:solidFill>
                  <a:srgbClr val="FFFFFF"/>
                </a:solidFill>
                <a:latin typeface="Roboto Condensed"/>
              </a:rPr>
              <a:t>Gerência</a:t>
            </a:r>
          </a:p>
        </p:txBody>
      </p:sp>
      <p:sp>
        <p:nvSpPr>
          <p:cNvPr name="TextBox 15" id="15"/>
          <p:cNvSpPr txBox="true"/>
          <p:nvPr/>
        </p:nvSpPr>
        <p:spPr>
          <a:xfrm rot="0">
            <a:off x="8229579" y="3901140"/>
            <a:ext cx="3094204" cy="572135"/>
          </a:xfrm>
          <a:prstGeom prst="rect">
            <a:avLst/>
          </a:prstGeom>
        </p:spPr>
        <p:txBody>
          <a:bodyPr anchor="t" rtlCol="false" tIns="0" lIns="0" bIns="0" rIns="0">
            <a:spAutoFit/>
          </a:bodyPr>
          <a:lstStyle/>
          <a:p>
            <a:pPr algn="ctr">
              <a:lnSpc>
                <a:spcPts val="4690"/>
              </a:lnSpc>
            </a:pPr>
            <a:r>
              <a:rPr lang="en-US" sz="3350">
                <a:solidFill>
                  <a:srgbClr val="FFFFFF"/>
                </a:solidFill>
                <a:latin typeface="Roboto Condensed"/>
              </a:rPr>
              <a:t>SISTEMAS</a:t>
            </a:r>
          </a:p>
        </p:txBody>
      </p:sp>
      <p:sp>
        <p:nvSpPr>
          <p:cNvPr name="TextBox 16" id="16"/>
          <p:cNvSpPr txBox="true"/>
          <p:nvPr/>
        </p:nvSpPr>
        <p:spPr>
          <a:xfrm rot="0">
            <a:off x="8229579" y="4696923"/>
            <a:ext cx="2798427" cy="16287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Faturamento</a:t>
            </a:r>
          </a:p>
          <a:p>
            <a:pPr algn="just" marL="647700" indent="-323850" lvl="1">
              <a:lnSpc>
                <a:spcPts val="4200"/>
              </a:lnSpc>
              <a:buFont typeface="Arial"/>
              <a:buChar char="•"/>
            </a:pPr>
            <a:r>
              <a:rPr lang="en-US" sz="3000">
                <a:solidFill>
                  <a:srgbClr val="FFFFFF"/>
                </a:solidFill>
                <a:latin typeface="Roboto Condensed"/>
              </a:rPr>
              <a:t>RH</a:t>
            </a:r>
          </a:p>
          <a:p>
            <a:pPr algn="just" marL="647700" indent="-323850" lvl="1">
              <a:lnSpc>
                <a:spcPts val="4200"/>
              </a:lnSpc>
              <a:buFont typeface="Arial"/>
              <a:buChar char="•"/>
            </a:pPr>
            <a:r>
              <a:rPr lang="en-US" sz="3000">
                <a:solidFill>
                  <a:srgbClr val="FFFFFF"/>
                </a:solidFill>
                <a:latin typeface="Roboto Condensed"/>
              </a:rPr>
              <a:t>Segurança</a:t>
            </a:r>
          </a:p>
        </p:txBody>
      </p:sp>
      <p:sp>
        <p:nvSpPr>
          <p:cNvPr name="TextBox 17" id="17"/>
          <p:cNvSpPr txBox="true"/>
          <p:nvPr/>
        </p:nvSpPr>
        <p:spPr>
          <a:xfrm rot="0">
            <a:off x="11962253" y="3857343"/>
            <a:ext cx="3013373" cy="569738"/>
          </a:xfrm>
          <a:prstGeom prst="rect">
            <a:avLst/>
          </a:prstGeom>
        </p:spPr>
        <p:txBody>
          <a:bodyPr anchor="t" rtlCol="false" tIns="0" lIns="0" bIns="0" rIns="0">
            <a:spAutoFit/>
          </a:bodyPr>
          <a:lstStyle/>
          <a:p>
            <a:pPr algn="just">
              <a:lnSpc>
                <a:spcPts val="4692"/>
              </a:lnSpc>
            </a:pPr>
            <a:r>
              <a:rPr lang="en-US" sz="3351">
                <a:solidFill>
                  <a:srgbClr val="FFFFFF"/>
                </a:solidFill>
                <a:latin typeface="Roboto Condensed"/>
              </a:rPr>
              <a:t>EQUIPAMENTOS</a:t>
            </a:r>
          </a:p>
        </p:txBody>
      </p:sp>
      <p:sp>
        <p:nvSpPr>
          <p:cNvPr name="TextBox 18" id="18"/>
          <p:cNvSpPr txBox="true"/>
          <p:nvPr/>
        </p:nvSpPr>
        <p:spPr>
          <a:xfrm rot="0">
            <a:off x="11741263" y="4778005"/>
            <a:ext cx="3455354" cy="16192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Servidor WEB</a:t>
            </a:r>
          </a:p>
          <a:p>
            <a:pPr marL="647700" indent="-323850" lvl="1">
              <a:lnSpc>
                <a:spcPts val="4200"/>
              </a:lnSpc>
              <a:buFont typeface="Arial"/>
              <a:buChar char="•"/>
            </a:pPr>
            <a:r>
              <a:rPr lang="en-US" sz="3000">
                <a:solidFill>
                  <a:srgbClr val="FFFFFF"/>
                </a:solidFill>
                <a:latin typeface="Roboto Condensed"/>
              </a:rPr>
              <a:t>Central de Comunicação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0022" y="-1697588"/>
            <a:ext cx="9385608" cy="8928059"/>
          </a:xfrm>
          <a:custGeom>
            <a:avLst/>
            <a:gdLst/>
            <a:ahLst/>
            <a:cxnLst/>
            <a:rect r="r" b="b" t="t" l="l"/>
            <a:pathLst>
              <a:path h="8928059" w="9385608">
                <a:moveTo>
                  <a:pt x="0" y="0"/>
                </a:moveTo>
                <a:lnTo>
                  <a:pt x="9385608" y="0"/>
                </a:lnTo>
                <a:lnTo>
                  <a:pt x="9385608" y="8928059"/>
                </a:lnTo>
                <a:lnTo>
                  <a:pt x="0" y="892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81790" y="14049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Casos de Uso</a:t>
            </a:r>
          </a:p>
        </p:txBody>
      </p:sp>
      <p:sp>
        <p:nvSpPr>
          <p:cNvPr name="TextBox 4" id="4"/>
          <p:cNvSpPr txBox="true"/>
          <p:nvPr/>
        </p:nvSpPr>
        <p:spPr>
          <a:xfrm rot="0">
            <a:off x="700238" y="1404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a:t>
            </a:r>
          </a:p>
        </p:txBody>
      </p:sp>
      <p:grpSp>
        <p:nvGrpSpPr>
          <p:cNvPr name="Group 5" id="5"/>
          <p:cNvGrpSpPr/>
          <p:nvPr/>
        </p:nvGrpSpPr>
        <p:grpSpPr>
          <a:xfrm rot="0">
            <a:off x="1597484" y="4249908"/>
            <a:ext cx="3269615" cy="2980563"/>
            <a:chOff x="0" y="0"/>
            <a:chExt cx="4359487" cy="3974084"/>
          </a:xfrm>
        </p:grpSpPr>
        <p:sp>
          <p:nvSpPr>
            <p:cNvPr name="Freeform 6" id="6"/>
            <p:cNvSpPr/>
            <p:nvPr/>
          </p:nvSpPr>
          <p:spPr>
            <a:xfrm flipH="false" flipV="false" rot="0">
              <a:off x="200170" y="0"/>
              <a:ext cx="3959146" cy="2781300"/>
            </a:xfrm>
            <a:custGeom>
              <a:avLst/>
              <a:gdLst/>
              <a:ahLst/>
              <a:cxnLst/>
              <a:rect r="r" b="b" t="t" l="l"/>
              <a:pathLst>
                <a:path h="2781300" w="3959146">
                  <a:moveTo>
                    <a:pt x="0" y="0"/>
                  </a:moveTo>
                  <a:lnTo>
                    <a:pt x="3959146" y="0"/>
                  </a:lnTo>
                  <a:lnTo>
                    <a:pt x="3959146" y="2781300"/>
                  </a:lnTo>
                  <a:lnTo>
                    <a:pt x="0" y="2781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2857542"/>
              <a:ext cx="4359487" cy="1116542"/>
            </a:xfrm>
            <a:prstGeom prst="rect">
              <a:avLst/>
            </a:prstGeom>
          </p:spPr>
          <p:txBody>
            <a:bodyPr anchor="t" rtlCol="false" tIns="0" lIns="0" bIns="0" rIns="0">
              <a:spAutoFit/>
            </a:bodyPr>
            <a:lstStyle/>
            <a:p>
              <a:pPr algn="ctr">
                <a:lnSpc>
                  <a:spcPts val="7000"/>
                </a:lnSpc>
              </a:pPr>
            </a:p>
          </p:txBody>
        </p:sp>
      </p:grpSp>
      <p:sp>
        <p:nvSpPr>
          <p:cNvPr name="TextBox 8" id="8"/>
          <p:cNvSpPr txBox="true"/>
          <p:nvPr/>
        </p:nvSpPr>
        <p:spPr>
          <a:xfrm rot="0">
            <a:off x="1028700" y="6562725"/>
            <a:ext cx="10749915" cy="2706053"/>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Representado por uma elipse;</a:t>
            </a:r>
          </a:p>
          <a:p>
            <a:pPr algn="just" marL="647700" indent="-323850" lvl="1">
              <a:lnSpc>
                <a:spcPts val="4200"/>
              </a:lnSpc>
              <a:buFont typeface="Arial"/>
              <a:buChar char="•"/>
            </a:pPr>
            <a:r>
              <a:rPr lang="en-US" sz="3000">
                <a:solidFill>
                  <a:srgbClr val="FFFFFF"/>
                </a:solidFill>
                <a:latin typeface="Roboto Condensed"/>
              </a:rPr>
              <a:t>Descreve uma interação específica entre o ator e o sistema;</a:t>
            </a:r>
          </a:p>
          <a:p>
            <a:pPr algn="just" marL="647700" indent="-323850" lvl="1">
              <a:lnSpc>
                <a:spcPts val="4200"/>
              </a:lnSpc>
              <a:buFont typeface="Arial"/>
              <a:buChar char="•"/>
            </a:pPr>
            <a:r>
              <a:rPr lang="en-US" sz="3000">
                <a:solidFill>
                  <a:srgbClr val="FFFFFF"/>
                </a:solidFill>
                <a:latin typeface="Roboto Condensed"/>
              </a:rPr>
              <a:t>Um caso de uso representa uma funcionalidade ou uma unidade de trabalho específica que o sistema deve realizar em resposta a uma solicitação do ator.</a:t>
            </a:r>
          </a:p>
        </p:txBody>
      </p:sp>
      <p:sp>
        <p:nvSpPr>
          <p:cNvPr name="TextBox 9" id="9"/>
          <p:cNvSpPr txBox="true"/>
          <p:nvPr/>
        </p:nvSpPr>
        <p:spPr>
          <a:xfrm rot="0">
            <a:off x="1347612" y="2959691"/>
            <a:ext cx="3519488" cy="86360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Roboto Condensed Bold"/>
              </a:rPr>
              <a:t>CASO DE USO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3595196" y="-4129470"/>
            <a:ext cx="9385608" cy="8928059"/>
          </a:xfrm>
          <a:custGeom>
            <a:avLst/>
            <a:gdLst/>
            <a:ahLst/>
            <a:cxnLst/>
            <a:rect r="r" b="b" t="t" l="l"/>
            <a:pathLst>
              <a:path h="8928059" w="9385608">
                <a:moveTo>
                  <a:pt x="0" y="0"/>
                </a:moveTo>
                <a:lnTo>
                  <a:pt x="9385608" y="0"/>
                </a:lnTo>
                <a:lnTo>
                  <a:pt x="9385608" y="8928059"/>
                </a:lnTo>
                <a:lnTo>
                  <a:pt x="0" y="892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5095875"/>
            <a:ext cx="3832100" cy="0"/>
          </a:xfrm>
          <a:prstGeom prst="line">
            <a:avLst/>
          </a:prstGeom>
          <a:ln cap="flat" w="95250">
            <a:solidFill>
              <a:srgbClr val="8DAFC2"/>
            </a:solidFill>
            <a:prstDash val="solid"/>
            <a:headEnd type="none" len="sm" w="sm"/>
            <a:tailEnd type="none" len="sm" w="sm"/>
          </a:ln>
        </p:spPr>
      </p:sp>
      <p:sp>
        <p:nvSpPr>
          <p:cNvPr name="TextBox 4" id="4"/>
          <p:cNvSpPr txBox="true"/>
          <p:nvPr/>
        </p:nvSpPr>
        <p:spPr>
          <a:xfrm rot="0">
            <a:off x="3981790" y="14049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Casos de Uso</a:t>
            </a:r>
          </a:p>
        </p:txBody>
      </p:sp>
      <p:sp>
        <p:nvSpPr>
          <p:cNvPr name="TextBox 5" id="5"/>
          <p:cNvSpPr txBox="true"/>
          <p:nvPr/>
        </p:nvSpPr>
        <p:spPr>
          <a:xfrm rot="0">
            <a:off x="700238" y="1404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a:t>
            </a:r>
          </a:p>
        </p:txBody>
      </p:sp>
      <p:sp>
        <p:nvSpPr>
          <p:cNvPr name="TextBox 6" id="6"/>
          <p:cNvSpPr txBox="true"/>
          <p:nvPr/>
        </p:nvSpPr>
        <p:spPr>
          <a:xfrm rot="0">
            <a:off x="448248" y="3596954"/>
            <a:ext cx="5892485" cy="863600"/>
          </a:xfrm>
          <a:prstGeom prst="rect">
            <a:avLst/>
          </a:prstGeom>
        </p:spPr>
        <p:txBody>
          <a:bodyPr anchor="t" rtlCol="false" tIns="0" lIns="0" bIns="0" rIns="0">
            <a:spAutoFit/>
          </a:bodyPr>
          <a:lstStyle/>
          <a:p>
            <a:pPr algn="ctr">
              <a:lnSpc>
                <a:spcPts val="7000"/>
              </a:lnSpc>
            </a:pPr>
            <a:r>
              <a:rPr lang="en-US" sz="5000">
                <a:solidFill>
                  <a:srgbClr val="FFFFFF"/>
                </a:solidFill>
                <a:latin typeface="Roboto Condensed Bold"/>
              </a:rPr>
              <a:t>RELACIONAMENTOS</a:t>
            </a:r>
          </a:p>
        </p:txBody>
      </p:sp>
      <p:sp>
        <p:nvSpPr>
          <p:cNvPr name="TextBox 7" id="7"/>
          <p:cNvSpPr txBox="true"/>
          <p:nvPr/>
        </p:nvSpPr>
        <p:spPr>
          <a:xfrm rot="0">
            <a:off x="448248" y="6228207"/>
            <a:ext cx="8695752" cy="271462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Associação entre um ator e um caso de uso</a:t>
            </a:r>
          </a:p>
          <a:p>
            <a:pPr algn="just" marL="647700" indent="-323850" lvl="1">
              <a:lnSpc>
                <a:spcPts val="4200"/>
              </a:lnSpc>
              <a:buFont typeface="Arial"/>
              <a:buChar char="•"/>
            </a:pPr>
            <a:r>
              <a:rPr lang="en-US" sz="3000">
                <a:solidFill>
                  <a:srgbClr val="FFFFFF"/>
                </a:solidFill>
                <a:latin typeface="Roboto Condensed"/>
              </a:rPr>
              <a:t>Generalização de um ator</a:t>
            </a:r>
          </a:p>
          <a:p>
            <a:pPr algn="just" marL="647700" indent="-323850" lvl="1">
              <a:lnSpc>
                <a:spcPts val="4200"/>
              </a:lnSpc>
              <a:buFont typeface="Arial"/>
              <a:buChar char="•"/>
            </a:pPr>
            <a:r>
              <a:rPr lang="en-US" sz="3000">
                <a:solidFill>
                  <a:srgbClr val="FFFFFF"/>
                </a:solidFill>
                <a:latin typeface="Roboto Condensed"/>
              </a:rPr>
              <a:t>Extensão do relacionamento entre dois casos de uso</a:t>
            </a:r>
          </a:p>
          <a:p>
            <a:pPr algn="just" marL="647700" indent="-323850" lvl="1">
              <a:lnSpc>
                <a:spcPts val="4200"/>
              </a:lnSpc>
              <a:buFont typeface="Arial"/>
              <a:buChar char="•"/>
            </a:pPr>
            <a:r>
              <a:rPr lang="en-US" sz="3000">
                <a:solidFill>
                  <a:srgbClr val="FFFFFF"/>
                </a:solidFill>
                <a:latin typeface="Roboto Condensed"/>
              </a:rPr>
              <a:t>Inclusão da relação entre dois casos de uso</a:t>
            </a:r>
          </a:p>
          <a:p>
            <a:pPr algn="just" marL="647700" indent="-323850" lvl="1">
              <a:lnSpc>
                <a:spcPts val="4200"/>
              </a:lnSpc>
              <a:buFont typeface="Arial"/>
              <a:buChar char="•"/>
            </a:pPr>
            <a:r>
              <a:rPr lang="en-US" sz="3000">
                <a:solidFill>
                  <a:srgbClr val="FFFFFF"/>
                </a:solidFill>
                <a:latin typeface="Roboto Condensed"/>
              </a:rPr>
              <a:t>Generalização de um caso de uso</a:t>
            </a:r>
          </a:p>
        </p:txBody>
      </p:sp>
      <p:sp>
        <p:nvSpPr>
          <p:cNvPr name="Freeform 8" id="8"/>
          <p:cNvSpPr/>
          <p:nvPr/>
        </p:nvSpPr>
        <p:spPr>
          <a:xfrm flipH="false" flipV="false" rot="5400000">
            <a:off x="8479856" y="2023717"/>
            <a:ext cx="9808144" cy="9808144"/>
          </a:xfrm>
          <a:custGeom>
            <a:avLst/>
            <a:gdLst/>
            <a:ahLst/>
            <a:cxnLst/>
            <a:rect r="r" b="b" t="t" l="l"/>
            <a:pathLst>
              <a:path h="9808144" w="9808144">
                <a:moveTo>
                  <a:pt x="0" y="0"/>
                </a:moveTo>
                <a:lnTo>
                  <a:pt x="9808144" y="0"/>
                </a:lnTo>
                <a:lnTo>
                  <a:pt x="9808144" y="9808144"/>
                </a:lnTo>
                <a:lnTo>
                  <a:pt x="0" y="9808144"/>
                </a:lnTo>
                <a:lnTo>
                  <a:pt x="0" y="0"/>
                </a:lnTo>
                <a:close/>
              </a:path>
            </a:pathLst>
          </a:custGeom>
          <a:blipFill>
            <a:blip r:embed="rId4">
              <a:extLst>
                <a:ext uri="{96DAC541-7B7A-43D3-8B79-37D633B846F1}">
                  <asvg:svgBlip xmlns:asvg="http://schemas.microsoft.com/office/drawing/2016/SVG/main" r:embed="rId5"/>
                </a:ext>
              </a:extLst>
            </a:blip>
            <a:stretch>
              <a:fillRect l="-13941" t="-141492" r="-56472" b="-9641"/>
            </a:stretch>
          </a:blipFill>
        </p:spPr>
      </p:sp>
      <p:sp>
        <p:nvSpPr>
          <p:cNvPr name="TextBox 9" id="9"/>
          <p:cNvSpPr txBox="true"/>
          <p:nvPr/>
        </p:nvSpPr>
        <p:spPr>
          <a:xfrm rot="0">
            <a:off x="13920377" y="6918264"/>
            <a:ext cx="2093987" cy="794503"/>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REALIZAR VENDA</a:t>
            </a:r>
          </a:p>
        </p:txBody>
      </p:sp>
      <p:sp>
        <p:nvSpPr>
          <p:cNvPr name="TextBox 10" id="10"/>
          <p:cNvSpPr txBox="true"/>
          <p:nvPr/>
        </p:nvSpPr>
        <p:spPr>
          <a:xfrm rot="0">
            <a:off x="9804166" y="8856286"/>
            <a:ext cx="2093987" cy="393791"/>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VENDEDOR</a:t>
            </a:r>
          </a:p>
        </p:txBody>
      </p:sp>
      <p:sp>
        <p:nvSpPr>
          <p:cNvPr name="TextBox 11" id="11"/>
          <p:cNvSpPr txBox="true"/>
          <p:nvPr/>
        </p:nvSpPr>
        <p:spPr>
          <a:xfrm rot="5400000">
            <a:off x="10849546" y="7284672"/>
            <a:ext cx="3893153" cy="402654"/>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ASSOCIAÇÃO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AutoShape 2" id="2"/>
          <p:cNvSpPr/>
          <p:nvPr/>
        </p:nvSpPr>
        <p:spPr>
          <a:xfrm flipV="true">
            <a:off x="1452529" y="5665083"/>
            <a:ext cx="3832100" cy="0"/>
          </a:xfrm>
          <a:prstGeom prst="line">
            <a:avLst/>
          </a:prstGeom>
          <a:ln cap="flat" w="104775">
            <a:solidFill>
              <a:srgbClr val="FFFFFF"/>
            </a:solidFill>
            <a:prstDash val="sysDash"/>
            <a:headEnd type="none" len="sm" w="sm"/>
            <a:tailEnd type="arrow" len="sm" w="med"/>
          </a:ln>
        </p:spPr>
      </p:sp>
      <p:sp>
        <p:nvSpPr>
          <p:cNvPr name="Freeform 3" id="3"/>
          <p:cNvSpPr/>
          <p:nvPr/>
        </p:nvSpPr>
        <p:spPr>
          <a:xfrm flipH="false" flipV="false" rot="0">
            <a:off x="12984845" y="-4411642"/>
            <a:ext cx="9385608" cy="8928059"/>
          </a:xfrm>
          <a:custGeom>
            <a:avLst/>
            <a:gdLst/>
            <a:ahLst/>
            <a:cxnLst/>
            <a:rect r="r" b="b" t="t" l="l"/>
            <a:pathLst>
              <a:path h="8928059" w="9385608">
                <a:moveTo>
                  <a:pt x="0" y="0"/>
                </a:moveTo>
                <a:lnTo>
                  <a:pt x="9385608" y="0"/>
                </a:lnTo>
                <a:lnTo>
                  <a:pt x="9385608" y="8928059"/>
                </a:lnTo>
                <a:lnTo>
                  <a:pt x="0" y="892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722144" y="14049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Casos de Uso</a:t>
            </a:r>
          </a:p>
        </p:txBody>
      </p:sp>
      <p:sp>
        <p:nvSpPr>
          <p:cNvPr name="TextBox 5" id="5"/>
          <p:cNvSpPr txBox="true"/>
          <p:nvPr/>
        </p:nvSpPr>
        <p:spPr>
          <a:xfrm rot="0">
            <a:off x="700238" y="1404909"/>
            <a:ext cx="402190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Diagramade</a:t>
            </a:r>
          </a:p>
        </p:txBody>
      </p:sp>
      <p:sp>
        <p:nvSpPr>
          <p:cNvPr name="TextBox 6" id="6"/>
          <p:cNvSpPr txBox="true"/>
          <p:nvPr/>
        </p:nvSpPr>
        <p:spPr>
          <a:xfrm rot="0">
            <a:off x="1028700" y="2789964"/>
            <a:ext cx="9377619" cy="16002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Bold"/>
              </a:rPr>
              <a:t>Relacionamento de Inclusão (Include)</a:t>
            </a:r>
          </a:p>
          <a:p>
            <a:pPr algn="just">
              <a:lnSpc>
                <a:spcPts val="4200"/>
              </a:lnSpc>
            </a:pPr>
            <a:r>
              <a:rPr lang="en-US" sz="3000">
                <a:solidFill>
                  <a:srgbClr val="FFFFFF"/>
                </a:solidFill>
                <a:latin typeface="Roboto Condensed"/>
              </a:rPr>
              <a:t>A relação de inclusão é representada por uma seta com a notação &lt;&lt;include&gt;&gt; apontando para o caso de uso incluído.</a:t>
            </a:r>
          </a:p>
        </p:txBody>
      </p:sp>
      <p:sp>
        <p:nvSpPr>
          <p:cNvPr name="TextBox 7" id="7"/>
          <p:cNvSpPr txBox="true"/>
          <p:nvPr/>
        </p:nvSpPr>
        <p:spPr>
          <a:xfrm rot="0">
            <a:off x="1452529" y="5612695"/>
            <a:ext cx="3269615" cy="896620"/>
          </a:xfrm>
          <a:prstGeom prst="rect">
            <a:avLst/>
          </a:prstGeom>
        </p:spPr>
        <p:txBody>
          <a:bodyPr anchor="t" rtlCol="false" tIns="0" lIns="0" bIns="0" rIns="0">
            <a:spAutoFit/>
          </a:bodyPr>
          <a:lstStyle/>
          <a:p>
            <a:pPr algn="ctr">
              <a:lnSpc>
                <a:spcPts val="7279"/>
              </a:lnSpc>
            </a:pPr>
            <a:r>
              <a:rPr lang="en-US" sz="5199">
                <a:solidFill>
                  <a:srgbClr val="FFFFFF"/>
                </a:solidFill>
                <a:latin typeface="Roboto Condensed Bold"/>
              </a:rPr>
              <a:t>&lt;&lt;include&gt;&gt;</a:t>
            </a:r>
          </a:p>
        </p:txBody>
      </p:sp>
      <p:sp>
        <p:nvSpPr>
          <p:cNvPr name="Freeform 8" id="8"/>
          <p:cNvSpPr/>
          <p:nvPr/>
        </p:nvSpPr>
        <p:spPr>
          <a:xfrm flipH="false" flipV="false" rot="5400000">
            <a:off x="10307332" y="2183395"/>
            <a:ext cx="3739444" cy="7729445"/>
          </a:xfrm>
          <a:custGeom>
            <a:avLst/>
            <a:gdLst/>
            <a:ahLst/>
            <a:cxnLst/>
            <a:rect r="r" b="b" t="t" l="l"/>
            <a:pathLst>
              <a:path h="7729445" w="3739444">
                <a:moveTo>
                  <a:pt x="0" y="0"/>
                </a:moveTo>
                <a:lnTo>
                  <a:pt x="3739445" y="0"/>
                </a:lnTo>
                <a:lnTo>
                  <a:pt x="3739445" y="7729445"/>
                </a:lnTo>
                <a:lnTo>
                  <a:pt x="0" y="7729445"/>
                </a:lnTo>
                <a:lnTo>
                  <a:pt x="0" y="0"/>
                </a:lnTo>
                <a:close/>
              </a:path>
            </a:pathLst>
          </a:custGeom>
          <a:blipFill>
            <a:blip r:embed="rId4">
              <a:extLst>
                <a:ext uri="{96DAC541-7B7A-43D3-8B79-37D633B846F1}">
                  <asvg:svgBlip xmlns:asvg="http://schemas.microsoft.com/office/drawing/2016/SVG/main" r:embed="rId5"/>
                </a:ext>
              </a:extLst>
            </a:blip>
            <a:stretch>
              <a:fillRect l="-124553" t="-188917" r="-222423" b="-29754"/>
            </a:stretch>
          </a:blipFill>
        </p:spPr>
      </p:sp>
      <p:sp>
        <p:nvSpPr>
          <p:cNvPr name="Freeform 9" id="9"/>
          <p:cNvSpPr/>
          <p:nvPr/>
        </p:nvSpPr>
        <p:spPr>
          <a:xfrm flipH="false" flipV="false" rot="5400000">
            <a:off x="14545957" y="6321459"/>
            <a:ext cx="3554186" cy="3929899"/>
          </a:xfrm>
          <a:custGeom>
            <a:avLst/>
            <a:gdLst/>
            <a:ahLst/>
            <a:cxnLst/>
            <a:rect r="r" b="b" t="t" l="l"/>
            <a:pathLst>
              <a:path h="3929899" w="3554186">
                <a:moveTo>
                  <a:pt x="0" y="0"/>
                </a:moveTo>
                <a:lnTo>
                  <a:pt x="3554187" y="0"/>
                </a:lnTo>
                <a:lnTo>
                  <a:pt x="3554187" y="3929899"/>
                </a:lnTo>
                <a:lnTo>
                  <a:pt x="0" y="3929899"/>
                </a:lnTo>
                <a:lnTo>
                  <a:pt x="0" y="0"/>
                </a:lnTo>
                <a:close/>
              </a:path>
            </a:pathLst>
          </a:custGeom>
          <a:blipFill>
            <a:blip r:embed="rId4">
              <a:extLst>
                <a:ext uri="{96DAC541-7B7A-43D3-8B79-37D633B846F1}">
                  <asvg:svgBlip xmlns:asvg="http://schemas.microsoft.com/office/drawing/2016/SVG/main" r:embed="rId5"/>
                </a:ext>
              </a:extLst>
            </a:blip>
            <a:stretch>
              <a:fillRect l="-136257" t="-371569" r="-234017" b="-155205"/>
            </a:stretch>
          </a:blipFill>
        </p:spPr>
      </p:sp>
      <p:sp>
        <p:nvSpPr>
          <p:cNvPr name="TextBox 10" id="10"/>
          <p:cNvSpPr txBox="true"/>
          <p:nvPr/>
        </p:nvSpPr>
        <p:spPr>
          <a:xfrm rot="0">
            <a:off x="12265086" y="5714812"/>
            <a:ext cx="2093987" cy="794503"/>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REALIZAR VENDA</a:t>
            </a:r>
          </a:p>
        </p:txBody>
      </p:sp>
      <p:sp>
        <p:nvSpPr>
          <p:cNvPr name="TextBox 11" id="11"/>
          <p:cNvSpPr txBox="true"/>
          <p:nvPr/>
        </p:nvSpPr>
        <p:spPr>
          <a:xfrm rot="0">
            <a:off x="14677095" y="7884394"/>
            <a:ext cx="2093987" cy="794503"/>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ADICIONAR</a:t>
            </a:r>
          </a:p>
          <a:p>
            <a:pPr algn="ctr">
              <a:lnSpc>
                <a:spcPts val="3237"/>
              </a:lnSpc>
            </a:pPr>
            <a:r>
              <a:rPr lang="en-US" sz="2589" spc="56">
                <a:solidFill>
                  <a:srgbClr val="D9EAF3"/>
                </a:solidFill>
                <a:latin typeface="IBM Plex Sans Bold"/>
              </a:rPr>
              <a:t>PRODUTO</a:t>
            </a:r>
          </a:p>
        </p:txBody>
      </p:sp>
      <p:sp>
        <p:nvSpPr>
          <p:cNvPr name="TextBox 12" id="12"/>
          <p:cNvSpPr txBox="true"/>
          <p:nvPr/>
        </p:nvSpPr>
        <p:spPr>
          <a:xfrm rot="0">
            <a:off x="8312332" y="7703186"/>
            <a:ext cx="2093987" cy="393791"/>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VENDEDOR</a:t>
            </a:r>
          </a:p>
        </p:txBody>
      </p:sp>
      <p:sp>
        <p:nvSpPr>
          <p:cNvPr name="AutoShape 13" id="13"/>
          <p:cNvSpPr/>
          <p:nvPr/>
        </p:nvSpPr>
        <p:spPr>
          <a:xfrm>
            <a:off x="13813764" y="6936600"/>
            <a:ext cx="834134" cy="776111"/>
          </a:xfrm>
          <a:prstGeom prst="line">
            <a:avLst/>
          </a:prstGeom>
          <a:ln cap="flat" w="85725">
            <a:solidFill>
              <a:srgbClr val="B1D5F1"/>
            </a:solidFill>
            <a:prstDash val="sysDot"/>
            <a:headEnd type="none" len="sm" w="sm"/>
            <a:tailEnd type="arrow" len="sm" w="med"/>
          </a:ln>
        </p:spPr>
      </p:sp>
      <p:sp>
        <p:nvSpPr>
          <p:cNvPr name="TextBox 14" id="14"/>
          <p:cNvSpPr txBox="true"/>
          <p:nvPr/>
        </p:nvSpPr>
        <p:spPr>
          <a:xfrm rot="0">
            <a:off x="14406969" y="6876346"/>
            <a:ext cx="1634807" cy="448310"/>
          </a:xfrm>
          <a:prstGeom prst="rect">
            <a:avLst/>
          </a:prstGeom>
        </p:spPr>
        <p:txBody>
          <a:bodyPr anchor="t" rtlCol="false" tIns="0" lIns="0" bIns="0" rIns="0">
            <a:spAutoFit/>
          </a:bodyPr>
          <a:lstStyle/>
          <a:p>
            <a:pPr algn="ctr">
              <a:lnSpc>
                <a:spcPts val="3639"/>
              </a:lnSpc>
            </a:pPr>
            <a:r>
              <a:rPr lang="en-US" sz="2599">
                <a:solidFill>
                  <a:srgbClr val="FFFFFF"/>
                </a:solidFill>
                <a:latin typeface="Roboto Condensed"/>
              </a:rPr>
              <a:t>&lt;&lt;include&gt;&gt;</a:t>
            </a:r>
          </a:p>
        </p:txBody>
      </p:sp>
      <p:sp>
        <p:nvSpPr>
          <p:cNvPr name="TextBox 15" id="15"/>
          <p:cNvSpPr txBox="true"/>
          <p:nvPr/>
        </p:nvSpPr>
        <p:spPr>
          <a:xfrm rot="0">
            <a:off x="526943" y="6803415"/>
            <a:ext cx="7297769" cy="215963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Inclusão de Comportamento</a:t>
            </a:r>
          </a:p>
          <a:p>
            <a:pPr algn="just" marL="647700" indent="-323850" lvl="1">
              <a:lnSpc>
                <a:spcPts val="4200"/>
              </a:lnSpc>
              <a:buFont typeface="Arial"/>
              <a:buChar char="•"/>
            </a:pPr>
            <a:r>
              <a:rPr lang="en-US" sz="3000">
                <a:solidFill>
                  <a:srgbClr val="FFFFFF"/>
                </a:solidFill>
                <a:latin typeface="Roboto Condensed"/>
              </a:rPr>
              <a:t>Reutilização de Funcionalidades Comuns.</a:t>
            </a:r>
          </a:p>
          <a:p>
            <a:pPr algn="just">
              <a:lnSpc>
                <a:spcPts val="4200"/>
              </a:lnSpc>
            </a:pPr>
          </a:p>
          <a:p>
            <a:pPr algn="just">
              <a:lnSpc>
                <a:spcPts val="420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AutoShape 2" id="2"/>
          <p:cNvSpPr/>
          <p:nvPr/>
        </p:nvSpPr>
        <p:spPr>
          <a:xfrm flipV="true">
            <a:off x="1171287" y="5652195"/>
            <a:ext cx="3832100" cy="0"/>
          </a:xfrm>
          <a:prstGeom prst="line">
            <a:avLst/>
          </a:prstGeom>
          <a:ln cap="flat" w="104775">
            <a:solidFill>
              <a:srgbClr val="D9EAF3"/>
            </a:solidFill>
            <a:prstDash val="sysDash"/>
            <a:headEnd type="arrow" len="sm" w="med"/>
            <a:tailEnd type="none" len="sm" w="sm"/>
          </a:ln>
        </p:spPr>
      </p:sp>
      <p:sp>
        <p:nvSpPr>
          <p:cNvPr name="Freeform 3" id="3"/>
          <p:cNvSpPr/>
          <p:nvPr/>
        </p:nvSpPr>
        <p:spPr>
          <a:xfrm flipH="false" flipV="false" rot="0">
            <a:off x="12984845" y="-4411642"/>
            <a:ext cx="9385608" cy="8928059"/>
          </a:xfrm>
          <a:custGeom>
            <a:avLst/>
            <a:gdLst/>
            <a:ahLst/>
            <a:cxnLst/>
            <a:rect r="r" b="b" t="t" l="l"/>
            <a:pathLst>
              <a:path h="8928059" w="9385608">
                <a:moveTo>
                  <a:pt x="0" y="0"/>
                </a:moveTo>
                <a:lnTo>
                  <a:pt x="9385608" y="0"/>
                </a:lnTo>
                <a:lnTo>
                  <a:pt x="9385608" y="8928059"/>
                </a:lnTo>
                <a:lnTo>
                  <a:pt x="0" y="892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954739" y="14049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Casos de Uso</a:t>
            </a:r>
          </a:p>
        </p:txBody>
      </p:sp>
      <p:sp>
        <p:nvSpPr>
          <p:cNvPr name="TextBox 5" id="5"/>
          <p:cNvSpPr txBox="true"/>
          <p:nvPr/>
        </p:nvSpPr>
        <p:spPr>
          <a:xfrm rot="0">
            <a:off x="700238" y="1404909"/>
            <a:ext cx="425450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 de </a:t>
            </a:r>
          </a:p>
        </p:txBody>
      </p:sp>
      <p:sp>
        <p:nvSpPr>
          <p:cNvPr name="TextBox 6" id="6"/>
          <p:cNvSpPr txBox="true"/>
          <p:nvPr/>
        </p:nvSpPr>
        <p:spPr>
          <a:xfrm rot="0">
            <a:off x="700238" y="2649626"/>
            <a:ext cx="9202421" cy="21336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Bold"/>
              </a:rPr>
              <a:t>Relacionamento de Extensão (Extend)</a:t>
            </a:r>
          </a:p>
          <a:p>
            <a:pPr algn="just">
              <a:lnSpc>
                <a:spcPts val="4200"/>
              </a:lnSpc>
            </a:pPr>
            <a:r>
              <a:rPr lang="en-US" sz="3000">
                <a:solidFill>
                  <a:srgbClr val="FFFFFF"/>
                </a:solidFill>
                <a:latin typeface="Roboto Condensed"/>
              </a:rPr>
              <a:t>A relação de extensão é representada por uma seta com o estereótipo &lt;&lt;extend&gt;&gt; apontando do caso de uso estendido para o caso de uso base.</a:t>
            </a:r>
          </a:p>
        </p:txBody>
      </p:sp>
      <p:sp>
        <p:nvSpPr>
          <p:cNvPr name="TextBox 7" id="7"/>
          <p:cNvSpPr txBox="true"/>
          <p:nvPr/>
        </p:nvSpPr>
        <p:spPr>
          <a:xfrm rot="0">
            <a:off x="1452529" y="5547420"/>
            <a:ext cx="3269615" cy="896620"/>
          </a:xfrm>
          <a:prstGeom prst="rect">
            <a:avLst/>
          </a:prstGeom>
        </p:spPr>
        <p:txBody>
          <a:bodyPr anchor="t" rtlCol="false" tIns="0" lIns="0" bIns="0" rIns="0">
            <a:spAutoFit/>
          </a:bodyPr>
          <a:lstStyle/>
          <a:p>
            <a:pPr algn="ctr">
              <a:lnSpc>
                <a:spcPts val="7279"/>
              </a:lnSpc>
            </a:pPr>
            <a:r>
              <a:rPr lang="en-US" sz="5199">
                <a:solidFill>
                  <a:srgbClr val="FFFFFF"/>
                </a:solidFill>
                <a:latin typeface="Roboto Condensed Bold"/>
              </a:rPr>
              <a:t>&lt;&lt;extend&gt;&gt;</a:t>
            </a:r>
          </a:p>
        </p:txBody>
      </p:sp>
      <p:sp>
        <p:nvSpPr>
          <p:cNvPr name="Freeform 8" id="8"/>
          <p:cNvSpPr/>
          <p:nvPr/>
        </p:nvSpPr>
        <p:spPr>
          <a:xfrm flipH="false" flipV="false" rot="5400000">
            <a:off x="10307332" y="2183395"/>
            <a:ext cx="3739444" cy="7729445"/>
          </a:xfrm>
          <a:custGeom>
            <a:avLst/>
            <a:gdLst/>
            <a:ahLst/>
            <a:cxnLst/>
            <a:rect r="r" b="b" t="t" l="l"/>
            <a:pathLst>
              <a:path h="7729445" w="3739444">
                <a:moveTo>
                  <a:pt x="0" y="0"/>
                </a:moveTo>
                <a:lnTo>
                  <a:pt x="3739445" y="0"/>
                </a:lnTo>
                <a:lnTo>
                  <a:pt x="3739445" y="7729445"/>
                </a:lnTo>
                <a:lnTo>
                  <a:pt x="0" y="7729445"/>
                </a:lnTo>
                <a:lnTo>
                  <a:pt x="0" y="0"/>
                </a:lnTo>
                <a:close/>
              </a:path>
            </a:pathLst>
          </a:custGeom>
          <a:blipFill>
            <a:blip r:embed="rId4">
              <a:extLst>
                <a:ext uri="{96DAC541-7B7A-43D3-8B79-37D633B846F1}">
                  <asvg:svgBlip xmlns:asvg="http://schemas.microsoft.com/office/drawing/2016/SVG/main" r:embed="rId5"/>
                </a:ext>
              </a:extLst>
            </a:blip>
            <a:stretch>
              <a:fillRect l="-124553" t="-188917" r="-222423" b="-29754"/>
            </a:stretch>
          </a:blipFill>
        </p:spPr>
      </p:sp>
      <p:sp>
        <p:nvSpPr>
          <p:cNvPr name="Freeform 9" id="9"/>
          <p:cNvSpPr/>
          <p:nvPr/>
        </p:nvSpPr>
        <p:spPr>
          <a:xfrm flipH="false" flipV="false" rot="5400000">
            <a:off x="14545957" y="6321459"/>
            <a:ext cx="3554186" cy="3929899"/>
          </a:xfrm>
          <a:custGeom>
            <a:avLst/>
            <a:gdLst/>
            <a:ahLst/>
            <a:cxnLst/>
            <a:rect r="r" b="b" t="t" l="l"/>
            <a:pathLst>
              <a:path h="3929899" w="3554186">
                <a:moveTo>
                  <a:pt x="0" y="0"/>
                </a:moveTo>
                <a:lnTo>
                  <a:pt x="3554187" y="0"/>
                </a:lnTo>
                <a:lnTo>
                  <a:pt x="3554187" y="3929899"/>
                </a:lnTo>
                <a:lnTo>
                  <a:pt x="0" y="3929899"/>
                </a:lnTo>
                <a:lnTo>
                  <a:pt x="0" y="0"/>
                </a:lnTo>
                <a:close/>
              </a:path>
            </a:pathLst>
          </a:custGeom>
          <a:blipFill>
            <a:blip r:embed="rId4">
              <a:extLst>
                <a:ext uri="{96DAC541-7B7A-43D3-8B79-37D633B846F1}">
                  <asvg:svgBlip xmlns:asvg="http://schemas.microsoft.com/office/drawing/2016/SVG/main" r:embed="rId5"/>
                </a:ext>
              </a:extLst>
            </a:blip>
            <a:stretch>
              <a:fillRect l="-136257" t="-371569" r="-234017" b="-155205"/>
            </a:stretch>
          </a:blipFill>
        </p:spPr>
      </p:sp>
      <p:sp>
        <p:nvSpPr>
          <p:cNvPr name="TextBox 10" id="10"/>
          <p:cNvSpPr txBox="true"/>
          <p:nvPr/>
        </p:nvSpPr>
        <p:spPr>
          <a:xfrm rot="0">
            <a:off x="12265086" y="5714812"/>
            <a:ext cx="2093987" cy="794503"/>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REALIZAR VENDA</a:t>
            </a:r>
          </a:p>
        </p:txBody>
      </p:sp>
      <p:sp>
        <p:nvSpPr>
          <p:cNvPr name="TextBox 11" id="11"/>
          <p:cNvSpPr txBox="true"/>
          <p:nvPr/>
        </p:nvSpPr>
        <p:spPr>
          <a:xfrm rot="0">
            <a:off x="14677095" y="7884394"/>
            <a:ext cx="2093987" cy="794503"/>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ADICIONAR</a:t>
            </a:r>
          </a:p>
          <a:p>
            <a:pPr algn="ctr">
              <a:lnSpc>
                <a:spcPts val="3237"/>
              </a:lnSpc>
            </a:pPr>
            <a:r>
              <a:rPr lang="en-US" sz="2589" spc="56">
                <a:solidFill>
                  <a:srgbClr val="D9EAF3"/>
                </a:solidFill>
                <a:latin typeface="IBM Plex Sans Bold"/>
              </a:rPr>
              <a:t>DESCONTO</a:t>
            </a:r>
          </a:p>
        </p:txBody>
      </p:sp>
      <p:sp>
        <p:nvSpPr>
          <p:cNvPr name="TextBox 12" id="12"/>
          <p:cNvSpPr txBox="true"/>
          <p:nvPr/>
        </p:nvSpPr>
        <p:spPr>
          <a:xfrm rot="0">
            <a:off x="8312332" y="7703186"/>
            <a:ext cx="2093987" cy="393791"/>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VENDEDOR</a:t>
            </a:r>
          </a:p>
        </p:txBody>
      </p:sp>
      <p:sp>
        <p:nvSpPr>
          <p:cNvPr name="AutoShape 13" id="13"/>
          <p:cNvSpPr/>
          <p:nvPr/>
        </p:nvSpPr>
        <p:spPr>
          <a:xfrm>
            <a:off x="13813764" y="6936600"/>
            <a:ext cx="834134" cy="776111"/>
          </a:xfrm>
          <a:prstGeom prst="line">
            <a:avLst/>
          </a:prstGeom>
          <a:ln cap="flat" w="85725">
            <a:solidFill>
              <a:srgbClr val="B1D5F1"/>
            </a:solidFill>
            <a:prstDash val="sysDot"/>
            <a:headEnd type="arrow" len="sm" w="med"/>
            <a:tailEnd type="none" len="sm" w="sm"/>
          </a:ln>
        </p:spPr>
      </p:sp>
      <p:sp>
        <p:nvSpPr>
          <p:cNvPr name="TextBox 14" id="14"/>
          <p:cNvSpPr txBox="true"/>
          <p:nvPr/>
        </p:nvSpPr>
        <p:spPr>
          <a:xfrm rot="0">
            <a:off x="14406969" y="6876346"/>
            <a:ext cx="1634807" cy="448310"/>
          </a:xfrm>
          <a:prstGeom prst="rect">
            <a:avLst/>
          </a:prstGeom>
        </p:spPr>
        <p:txBody>
          <a:bodyPr anchor="t" rtlCol="false" tIns="0" lIns="0" bIns="0" rIns="0">
            <a:spAutoFit/>
          </a:bodyPr>
          <a:lstStyle/>
          <a:p>
            <a:pPr algn="ctr">
              <a:lnSpc>
                <a:spcPts val="3639"/>
              </a:lnSpc>
            </a:pPr>
            <a:r>
              <a:rPr lang="en-US" sz="2599">
                <a:solidFill>
                  <a:srgbClr val="FFFFFF"/>
                </a:solidFill>
                <a:latin typeface="Roboto Condensed"/>
              </a:rPr>
              <a:t>&lt;&lt;extend&gt;&gt;</a:t>
            </a:r>
          </a:p>
        </p:txBody>
      </p:sp>
      <p:sp>
        <p:nvSpPr>
          <p:cNvPr name="TextBox 15" id="15"/>
          <p:cNvSpPr txBox="true"/>
          <p:nvPr/>
        </p:nvSpPr>
        <p:spPr>
          <a:xfrm rot="0">
            <a:off x="700238" y="6857296"/>
            <a:ext cx="9202421" cy="109283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Extensão de Comportamento.</a:t>
            </a:r>
          </a:p>
          <a:p>
            <a:pPr algn="just" marL="647700" indent="-323850" lvl="1">
              <a:lnSpc>
                <a:spcPts val="4200"/>
              </a:lnSpc>
              <a:buFont typeface="Arial"/>
              <a:buChar char="•"/>
            </a:pPr>
            <a:r>
              <a:rPr lang="en-US" sz="3000">
                <a:solidFill>
                  <a:srgbClr val="FFFFFF"/>
                </a:solidFill>
                <a:latin typeface="Roboto Condensed"/>
              </a:rPr>
              <a:t>Ponto de Extensão.</a:t>
            </a:r>
          </a:p>
        </p:txBody>
      </p:sp>
      <p:sp>
        <p:nvSpPr>
          <p:cNvPr name="TextBox 16" id="16"/>
          <p:cNvSpPr txBox="true"/>
          <p:nvPr/>
        </p:nvSpPr>
        <p:spPr>
          <a:xfrm rot="0">
            <a:off x="10850311" y="9787276"/>
            <a:ext cx="5868512" cy="276225"/>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Roboto Condensed Bold"/>
              </a:rPr>
              <a:t>No exemplo acima, o "Caso de Uso Estendido" estende o "Caso de Uso Base".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AutoShape 2" id="2"/>
          <p:cNvSpPr/>
          <p:nvPr/>
        </p:nvSpPr>
        <p:spPr>
          <a:xfrm>
            <a:off x="1400142" y="3875559"/>
            <a:ext cx="0" cy="3832100"/>
          </a:xfrm>
          <a:prstGeom prst="line">
            <a:avLst/>
          </a:prstGeom>
          <a:ln cap="flat" w="104775">
            <a:solidFill>
              <a:srgbClr val="D9EAF3"/>
            </a:solidFill>
            <a:prstDash val="solid"/>
            <a:headEnd type="triangle" len="med" w="lg"/>
            <a:tailEnd type="none" len="sm" w="sm"/>
          </a:ln>
        </p:spPr>
      </p:sp>
      <p:sp>
        <p:nvSpPr>
          <p:cNvPr name="Freeform 3" id="3"/>
          <p:cNvSpPr/>
          <p:nvPr/>
        </p:nvSpPr>
        <p:spPr>
          <a:xfrm flipH="false" flipV="false" rot="0">
            <a:off x="12984845" y="-4411642"/>
            <a:ext cx="9385608" cy="8928059"/>
          </a:xfrm>
          <a:custGeom>
            <a:avLst/>
            <a:gdLst/>
            <a:ahLst/>
            <a:cxnLst/>
            <a:rect r="r" b="b" t="t" l="l"/>
            <a:pathLst>
              <a:path h="8928059" w="9385608">
                <a:moveTo>
                  <a:pt x="0" y="0"/>
                </a:moveTo>
                <a:lnTo>
                  <a:pt x="9385608" y="0"/>
                </a:lnTo>
                <a:lnTo>
                  <a:pt x="9385608" y="8928059"/>
                </a:lnTo>
                <a:lnTo>
                  <a:pt x="0" y="892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981790" y="14049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Casos de Uso</a:t>
            </a:r>
          </a:p>
        </p:txBody>
      </p:sp>
      <p:sp>
        <p:nvSpPr>
          <p:cNvPr name="TextBox 5" id="5"/>
          <p:cNvSpPr txBox="true"/>
          <p:nvPr/>
        </p:nvSpPr>
        <p:spPr>
          <a:xfrm rot="0">
            <a:off x="700238" y="1404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a:t>
            </a:r>
          </a:p>
        </p:txBody>
      </p:sp>
      <p:sp>
        <p:nvSpPr>
          <p:cNvPr name="TextBox 6" id="6"/>
          <p:cNvSpPr txBox="true"/>
          <p:nvPr/>
        </p:nvSpPr>
        <p:spPr>
          <a:xfrm rot="0">
            <a:off x="700238" y="2908590"/>
            <a:ext cx="10749915" cy="5334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Relacionamento de Generalização / Especialização</a:t>
            </a:r>
          </a:p>
        </p:txBody>
      </p:sp>
      <p:sp>
        <p:nvSpPr>
          <p:cNvPr name="TextBox 7" id="7"/>
          <p:cNvSpPr txBox="true"/>
          <p:nvPr/>
        </p:nvSpPr>
        <p:spPr>
          <a:xfrm rot="0">
            <a:off x="1576001" y="4319136"/>
            <a:ext cx="9381829" cy="3239453"/>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Aplica os princípios da herança da orientação a objetos</a:t>
            </a:r>
          </a:p>
          <a:p>
            <a:pPr marL="647700" indent="-323850" lvl="1">
              <a:lnSpc>
                <a:spcPts val="4200"/>
              </a:lnSpc>
              <a:buFont typeface="Arial"/>
              <a:buChar char="•"/>
            </a:pPr>
            <a:r>
              <a:rPr lang="en-US" sz="3000">
                <a:solidFill>
                  <a:srgbClr val="FFFFFF"/>
                </a:solidFill>
                <a:latin typeface="Roboto Condensed"/>
              </a:rPr>
              <a:t>Indica que o "Caso de Uso Específico" herda características do "Caso de Uso Geral".</a:t>
            </a:r>
          </a:p>
          <a:p>
            <a:pPr marL="647700" indent="-323850" lvl="1">
              <a:lnSpc>
                <a:spcPts val="4200"/>
              </a:lnSpc>
              <a:buFont typeface="Arial"/>
              <a:buChar char="•"/>
            </a:pPr>
            <a:r>
              <a:rPr lang="en-US" sz="3000">
                <a:solidFill>
                  <a:srgbClr val="FFFFFF"/>
                </a:solidFill>
                <a:latin typeface="Roboto Condensed"/>
              </a:rPr>
              <a:t>a generalização de atores indica que um ator mais específico herda comportamentos e características de um ator mais geral.</a:t>
            </a:r>
          </a:p>
        </p:txBody>
      </p:sp>
      <p:grpSp>
        <p:nvGrpSpPr>
          <p:cNvPr name="Group 8" id="8"/>
          <p:cNvGrpSpPr/>
          <p:nvPr/>
        </p:nvGrpSpPr>
        <p:grpSpPr>
          <a:xfrm rot="0">
            <a:off x="11081302" y="3441990"/>
            <a:ext cx="5615637" cy="6079858"/>
            <a:chOff x="0" y="0"/>
            <a:chExt cx="7487516" cy="8106478"/>
          </a:xfrm>
        </p:grpSpPr>
        <p:sp>
          <p:nvSpPr>
            <p:cNvPr name="Freeform 9" id="9"/>
            <p:cNvSpPr/>
            <p:nvPr/>
          </p:nvSpPr>
          <p:spPr>
            <a:xfrm flipH="false" flipV="false" rot="5400000">
              <a:off x="2278936" y="-1812053"/>
              <a:ext cx="3396527" cy="7020633"/>
            </a:xfrm>
            <a:custGeom>
              <a:avLst/>
              <a:gdLst/>
              <a:ahLst/>
              <a:cxnLst/>
              <a:rect r="r" b="b" t="t" l="l"/>
              <a:pathLst>
                <a:path h="7020633" w="3396527">
                  <a:moveTo>
                    <a:pt x="0" y="0"/>
                  </a:moveTo>
                  <a:lnTo>
                    <a:pt x="3396527" y="0"/>
                  </a:lnTo>
                  <a:lnTo>
                    <a:pt x="3396527" y="7020633"/>
                  </a:lnTo>
                  <a:lnTo>
                    <a:pt x="0" y="7020633"/>
                  </a:lnTo>
                  <a:lnTo>
                    <a:pt x="0" y="0"/>
                  </a:lnTo>
                  <a:close/>
                </a:path>
              </a:pathLst>
            </a:custGeom>
            <a:blipFill>
              <a:blip r:embed="rId4">
                <a:extLst>
                  <a:ext uri="{96DAC541-7B7A-43D3-8B79-37D633B846F1}">
                    <asvg:svgBlip xmlns:asvg="http://schemas.microsoft.com/office/drawing/2016/SVG/main" r:embed="rId5"/>
                  </a:ext>
                </a:extLst>
              </a:blip>
              <a:stretch>
                <a:fillRect l="-124553" t="-188917" r="-222423" b="-29754"/>
              </a:stretch>
            </a:blipFill>
          </p:spPr>
        </p:sp>
        <p:sp>
          <p:nvSpPr>
            <p:cNvPr name="Freeform 10" id="10"/>
            <p:cNvSpPr/>
            <p:nvPr/>
          </p:nvSpPr>
          <p:spPr>
            <a:xfrm flipH="false" flipV="false" rot="5400000">
              <a:off x="-66364" y="5491904"/>
              <a:ext cx="2908617" cy="1842123"/>
            </a:xfrm>
            <a:custGeom>
              <a:avLst/>
              <a:gdLst/>
              <a:ahLst/>
              <a:cxnLst/>
              <a:rect r="r" b="b" t="t" l="l"/>
              <a:pathLst>
                <a:path h="1842123" w="2908617">
                  <a:moveTo>
                    <a:pt x="0" y="0"/>
                  </a:moveTo>
                  <a:lnTo>
                    <a:pt x="2908617" y="0"/>
                  </a:lnTo>
                  <a:lnTo>
                    <a:pt x="2908617" y="1842123"/>
                  </a:lnTo>
                  <a:lnTo>
                    <a:pt x="0" y="1842123"/>
                  </a:lnTo>
                  <a:lnTo>
                    <a:pt x="0" y="0"/>
                  </a:lnTo>
                  <a:close/>
                </a:path>
              </a:pathLst>
            </a:custGeom>
            <a:blipFill>
              <a:blip r:embed="rId4">
                <a:extLst>
                  <a:ext uri="{96DAC541-7B7A-43D3-8B79-37D633B846F1}">
                    <asvg:svgBlip xmlns:asvg="http://schemas.microsoft.com/office/drawing/2016/SVG/main" r:embed="rId5"/>
                  </a:ext>
                </a:extLst>
              </a:blip>
              <a:stretch>
                <a:fillRect l="-162221" t="-1007943" r="-259734" b="-106571"/>
              </a:stretch>
            </a:blipFill>
          </p:spPr>
        </p:sp>
        <p:sp>
          <p:nvSpPr>
            <p:cNvPr name="AutoShape 11" id="11"/>
            <p:cNvSpPr/>
            <p:nvPr/>
          </p:nvSpPr>
          <p:spPr>
            <a:xfrm flipH="true">
              <a:off x="1387944" y="3484223"/>
              <a:ext cx="6856" cy="1474434"/>
            </a:xfrm>
            <a:prstGeom prst="line">
              <a:avLst/>
            </a:prstGeom>
            <a:ln cap="flat" w="88900">
              <a:solidFill>
                <a:srgbClr val="D9EAF3"/>
              </a:solidFill>
              <a:prstDash val="solid"/>
              <a:headEnd type="triangle" len="med" w="lg"/>
              <a:tailEnd type="none" len="sm" w="sm"/>
            </a:ln>
          </p:spPr>
        </p:sp>
        <p:sp>
          <p:nvSpPr>
            <p:cNvPr name="TextBox 12" id="12"/>
            <p:cNvSpPr txBox="true"/>
            <p:nvPr/>
          </p:nvSpPr>
          <p:spPr>
            <a:xfrm rot="0">
              <a:off x="0" y="2962343"/>
              <a:ext cx="2791982" cy="521880"/>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VENDEDOR</a:t>
              </a:r>
            </a:p>
          </p:txBody>
        </p:sp>
        <p:sp>
          <p:nvSpPr>
            <p:cNvPr name="TextBox 13" id="13"/>
            <p:cNvSpPr txBox="true"/>
            <p:nvPr/>
          </p:nvSpPr>
          <p:spPr>
            <a:xfrm rot="0">
              <a:off x="77064" y="7584598"/>
              <a:ext cx="2791982" cy="521880"/>
            </a:xfrm>
            <a:prstGeom prst="rect">
              <a:avLst/>
            </a:prstGeom>
          </p:spPr>
          <p:txBody>
            <a:bodyPr anchor="t" rtlCol="false" tIns="0" lIns="0" bIns="0" rIns="0">
              <a:spAutoFit/>
            </a:bodyPr>
            <a:lstStyle/>
            <a:p>
              <a:pPr algn="ctr">
                <a:lnSpc>
                  <a:spcPts val="3237"/>
                </a:lnSpc>
              </a:pPr>
              <a:r>
                <a:rPr lang="en-US" sz="2589" spc="56">
                  <a:solidFill>
                    <a:srgbClr val="D9EAF3"/>
                  </a:solidFill>
                  <a:latin typeface="IBM Plex Sans Bold"/>
                </a:rPr>
                <a:t>GERENTE</a:t>
              </a:r>
            </a:p>
          </p:txBody>
        </p:sp>
        <p:sp>
          <p:nvSpPr>
            <p:cNvPr name="TextBox 14" id="14"/>
            <p:cNvSpPr txBox="true"/>
            <p:nvPr/>
          </p:nvSpPr>
          <p:spPr>
            <a:xfrm rot="0">
              <a:off x="3977199" y="1534987"/>
              <a:ext cx="2152068" cy="821298"/>
            </a:xfrm>
            <a:prstGeom prst="rect">
              <a:avLst/>
            </a:prstGeom>
          </p:spPr>
          <p:txBody>
            <a:bodyPr anchor="t" rtlCol="false" tIns="0" lIns="0" bIns="0" rIns="0">
              <a:spAutoFit/>
            </a:bodyPr>
            <a:lstStyle/>
            <a:p>
              <a:pPr algn="ctr">
                <a:lnSpc>
                  <a:spcPts val="2495"/>
                </a:lnSpc>
              </a:pPr>
              <a:r>
                <a:rPr lang="en-US" sz="1996" spc="43">
                  <a:solidFill>
                    <a:srgbClr val="D9EAF3"/>
                  </a:solidFill>
                  <a:latin typeface="IBM Plex Sans Bold"/>
                </a:rPr>
                <a:t>EFETUAR LOGIN</a:t>
              </a:r>
            </a:p>
          </p:txBody>
        </p:sp>
        <p:sp>
          <p:nvSpPr>
            <p:cNvPr name="Freeform 15" id="15"/>
            <p:cNvSpPr/>
            <p:nvPr/>
          </p:nvSpPr>
          <p:spPr>
            <a:xfrm flipH="false" flipV="false" rot="5400000">
              <a:off x="3082971" y="3445755"/>
              <a:ext cx="3402876" cy="5406215"/>
            </a:xfrm>
            <a:custGeom>
              <a:avLst/>
              <a:gdLst/>
              <a:ahLst/>
              <a:cxnLst/>
              <a:rect r="r" b="b" t="t" l="l"/>
              <a:pathLst>
                <a:path h="5406215" w="3402876">
                  <a:moveTo>
                    <a:pt x="0" y="0"/>
                  </a:moveTo>
                  <a:lnTo>
                    <a:pt x="3402876" y="0"/>
                  </a:lnTo>
                  <a:lnTo>
                    <a:pt x="3402876" y="5406215"/>
                  </a:lnTo>
                  <a:lnTo>
                    <a:pt x="0" y="5406215"/>
                  </a:lnTo>
                  <a:lnTo>
                    <a:pt x="0" y="0"/>
                  </a:lnTo>
                  <a:close/>
                </a:path>
              </a:pathLst>
            </a:custGeom>
            <a:blipFill>
              <a:blip r:embed="rId4">
                <a:extLst>
                  <a:ext uri="{96DAC541-7B7A-43D3-8B79-37D633B846F1}">
                    <asvg:svgBlip xmlns:asvg="http://schemas.microsoft.com/office/drawing/2016/SVG/main" r:embed="rId5"/>
                  </a:ext>
                </a:extLst>
              </a:blip>
              <a:stretch>
                <a:fillRect l="-124134" t="-245333" r="-222008" b="-68502"/>
              </a:stretch>
            </a:blipFill>
          </p:spPr>
        </p:sp>
        <p:sp>
          <p:nvSpPr>
            <p:cNvPr name="TextBox 16" id="16"/>
            <p:cNvSpPr txBox="true"/>
            <p:nvPr/>
          </p:nvSpPr>
          <p:spPr>
            <a:xfrm rot="0">
              <a:off x="4127055" y="6033162"/>
              <a:ext cx="2002212" cy="750083"/>
            </a:xfrm>
            <a:prstGeom prst="rect">
              <a:avLst/>
            </a:prstGeom>
          </p:spPr>
          <p:txBody>
            <a:bodyPr anchor="t" rtlCol="false" tIns="0" lIns="0" bIns="0" rIns="0">
              <a:spAutoFit/>
            </a:bodyPr>
            <a:lstStyle/>
            <a:p>
              <a:pPr algn="ctr">
                <a:lnSpc>
                  <a:spcPts val="2254"/>
                </a:lnSpc>
              </a:pPr>
              <a:r>
                <a:rPr lang="en-US" sz="1803" spc="39">
                  <a:solidFill>
                    <a:srgbClr val="D9EAF3"/>
                  </a:solidFill>
                  <a:latin typeface="IBM Plex Sans Bold"/>
                </a:rPr>
                <a:t>GERENCIAR</a:t>
              </a:r>
            </a:p>
            <a:p>
              <a:pPr algn="ctr">
                <a:lnSpc>
                  <a:spcPts val="2254"/>
                </a:lnSpc>
              </a:pPr>
              <a:r>
                <a:rPr lang="en-US" sz="1803" spc="39">
                  <a:solidFill>
                    <a:srgbClr val="D9EAF3"/>
                  </a:solidFill>
                  <a:latin typeface="IBM Plex Sans Bold"/>
                </a:rPr>
                <a:t>USUÁRIO</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4388744" y="0"/>
            <a:ext cx="14005236" cy="10081152"/>
          </a:xfrm>
          <a:custGeom>
            <a:avLst/>
            <a:gdLst/>
            <a:ahLst/>
            <a:cxnLst/>
            <a:rect r="r" b="b" t="t" l="l"/>
            <a:pathLst>
              <a:path h="10081152" w="14005236">
                <a:moveTo>
                  <a:pt x="0" y="0"/>
                </a:moveTo>
                <a:lnTo>
                  <a:pt x="14005236" y="0"/>
                </a:lnTo>
                <a:lnTo>
                  <a:pt x="14005236" y="10081152"/>
                </a:lnTo>
                <a:lnTo>
                  <a:pt x="0" y="10081152"/>
                </a:lnTo>
                <a:lnTo>
                  <a:pt x="0" y="0"/>
                </a:lnTo>
                <a:close/>
              </a:path>
            </a:pathLst>
          </a:custGeom>
          <a:blipFill>
            <a:blip r:embed="rId2">
              <a:extLst>
                <a:ext uri="{96DAC541-7B7A-43D3-8B79-37D633B846F1}">
                  <asvg:svgBlip xmlns:asvg="http://schemas.microsoft.com/office/drawing/2016/SVG/main" r:embed="rId3"/>
                </a:ext>
              </a:extLst>
            </a:blip>
            <a:stretch>
              <a:fillRect l="0" t="0" r="-4643" b="-3626"/>
            </a:stretch>
          </a:blipFill>
        </p:spPr>
      </p:sp>
      <p:sp>
        <p:nvSpPr>
          <p:cNvPr name="TextBox 3" id="3"/>
          <p:cNvSpPr txBox="true"/>
          <p:nvPr/>
        </p:nvSpPr>
        <p:spPr>
          <a:xfrm rot="0">
            <a:off x="6141313" y="8931724"/>
            <a:ext cx="1361965" cy="398915"/>
          </a:xfrm>
          <a:prstGeom prst="rect">
            <a:avLst/>
          </a:prstGeom>
        </p:spPr>
        <p:txBody>
          <a:bodyPr anchor="t" rtlCol="false" tIns="0" lIns="0" bIns="0" rIns="0">
            <a:spAutoFit/>
          </a:bodyPr>
          <a:lstStyle/>
          <a:p>
            <a:pPr algn="ctr">
              <a:lnSpc>
                <a:spcPts val="1637"/>
              </a:lnSpc>
            </a:pPr>
            <a:r>
              <a:rPr lang="en-US" sz="1169" spc="25">
                <a:solidFill>
                  <a:srgbClr val="04314C"/>
                </a:solidFill>
                <a:latin typeface="IBM Plex Sans Bold"/>
              </a:rPr>
              <a:t>EXCLUIR USUÁRIO</a:t>
            </a:r>
          </a:p>
        </p:txBody>
      </p:sp>
      <p:sp>
        <p:nvSpPr>
          <p:cNvPr name="TextBox 4" id="4"/>
          <p:cNvSpPr txBox="true"/>
          <p:nvPr/>
        </p:nvSpPr>
        <p:spPr>
          <a:xfrm rot="0">
            <a:off x="7503278" y="1161147"/>
            <a:ext cx="685369" cy="398915"/>
          </a:xfrm>
          <a:prstGeom prst="rect">
            <a:avLst/>
          </a:prstGeom>
        </p:spPr>
        <p:txBody>
          <a:bodyPr anchor="t" rtlCol="false" tIns="0" lIns="0" bIns="0" rIns="0">
            <a:spAutoFit/>
          </a:bodyPr>
          <a:lstStyle/>
          <a:p>
            <a:pPr algn="ctr">
              <a:lnSpc>
                <a:spcPts val="1637"/>
              </a:lnSpc>
            </a:pPr>
            <a:r>
              <a:rPr lang="en-US" sz="1169" spc="25">
                <a:solidFill>
                  <a:srgbClr val="0B3C5A"/>
                </a:solidFill>
                <a:latin typeface="IBM Plex Sans Bold"/>
              </a:rPr>
              <a:t>EFETUAR LOGIN</a:t>
            </a:r>
          </a:p>
        </p:txBody>
      </p:sp>
      <p:sp>
        <p:nvSpPr>
          <p:cNvPr name="TextBox 5" id="5"/>
          <p:cNvSpPr txBox="true"/>
          <p:nvPr/>
        </p:nvSpPr>
        <p:spPr>
          <a:xfrm rot="0">
            <a:off x="7053485" y="3479672"/>
            <a:ext cx="1279502" cy="398915"/>
          </a:xfrm>
          <a:prstGeom prst="rect">
            <a:avLst/>
          </a:prstGeom>
        </p:spPr>
        <p:txBody>
          <a:bodyPr anchor="t" rtlCol="false" tIns="0" lIns="0" bIns="0" rIns="0">
            <a:spAutoFit/>
          </a:bodyPr>
          <a:lstStyle/>
          <a:p>
            <a:pPr algn="ctr">
              <a:lnSpc>
                <a:spcPts val="1637"/>
              </a:lnSpc>
            </a:pPr>
            <a:r>
              <a:rPr lang="en-US" sz="1169" spc="25">
                <a:solidFill>
                  <a:srgbClr val="04314C"/>
                </a:solidFill>
                <a:latin typeface="IBM Plex Sans Bold"/>
              </a:rPr>
              <a:t>REALIZAR VENDA</a:t>
            </a:r>
          </a:p>
        </p:txBody>
      </p:sp>
      <p:sp>
        <p:nvSpPr>
          <p:cNvPr name="TextBox 6" id="6"/>
          <p:cNvSpPr txBox="true"/>
          <p:nvPr/>
        </p:nvSpPr>
        <p:spPr>
          <a:xfrm rot="0">
            <a:off x="8365871" y="5855403"/>
            <a:ext cx="945715" cy="364048"/>
          </a:xfrm>
          <a:prstGeom prst="rect">
            <a:avLst/>
          </a:prstGeom>
        </p:spPr>
        <p:txBody>
          <a:bodyPr anchor="t" rtlCol="false" tIns="0" lIns="0" bIns="0" rIns="0">
            <a:spAutoFit/>
          </a:bodyPr>
          <a:lstStyle/>
          <a:p>
            <a:pPr algn="ctr">
              <a:lnSpc>
                <a:spcPts val="1462"/>
              </a:lnSpc>
            </a:pPr>
            <a:r>
              <a:rPr lang="en-US" sz="1169" spc="25">
                <a:solidFill>
                  <a:srgbClr val="04314C"/>
                </a:solidFill>
                <a:latin typeface="IBM Plex Sans Bold"/>
              </a:rPr>
              <a:t>GERENCIAR PRODUTOS</a:t>
            </a:r>
          </a:p>
        </p:txBody>
      </p:sp>
      <p:sp>
        <p:nvSpPr>
          <p:cNvPr name="TextBox 7" id="7"/>
          <p:cNvSpPr txBox="true"/>
          <p:nvPr/>
        </p:nvSpPr>
        <p:spPr>
          <a:xfrm rot="0">
            <a:off x="8303325" y="7308546"/>
            <a:ext cx="1008261" cy="364048"/>
          </a:xfrm>
          <a:prstGeom prst="rect">
            <a:avLst/>
          </a:prstGeom>
        </p:spPr>
        <p:txBody>
          <a:bodyPr anchor="t" rtlCol="false" tIns="0" lIns="0" bIns="0" rIns="0">
            <a:spAutoFit/>
          </a:bodyPr>
          <a:lstStyle/>
          <a:p>
            <a:pPr algn="ctr">
              <a:lnSpc>
                <a:spcPts val="1462"/>
              </a:lnSpc>
            </a:pPr>
            <a:r>
              <a:rPr lang="en-US" sz="1169" spc="25">
                <a:solidFill>
                  <a:srgbClr val="04314C"/>
                </a:solidFill>
                <a:latin typeface="IBM Plex Sans Bold"/>
              </a:rPr>
              <a:t>GERENCIAR USUÁRIO</a:t>
            </a:r>
          </a:p>
        </p:txBody>
      </p:sp>
      <p:sp>
        <p:nvSpPr>
          <p:cNvPr name="TextBox 8" id="8"/>
          <p:cNvSpPr txBox="true"/>
          <p:nvPr/>
        </p:nvSpPr>
        <p:spPr>
          <a:xfrm rot="0">
            <a:off x="8036678" y="8931724"/>
            <a:ext cx="1251790" cy="398915"/>
          </a:xfrm>
          <a:prstGeom prst="rect">
            <a:avLst/>
          </a:prstGeom>
        </p:spPr>
        <p:txBody>
          <a:bodyPr anchor="t" rtlCol="false" tIns="0" lIns="0" bIns="0" rIns="0">
            <a:spAutoFit/>
          </a:bodyPr>
          <a:lstStyle/>
          <a:p>
            <a:pPr algn="ctr">
              <a:lnSpc>
                <a:spcPts val="1637"/>
              </a:lnSpc>
            </a:pPr>
            <a:r>
              <a:rPr lang="en-US" sz="1169" spc="25">
                <a:solidFill>
                  <a:srgbClr val="04314C"/>
                </a:solidFill>
                <a:latin typeface="IBM Plex Sans Bold"/>
              </a:rPr>
              <a:t>EDITAR USUÁRIO</a:t>
            </a:r>
          </a:p>
        </p:txBody>
      </p:sp>
      <p:sp>
        <p:nvSpPr>
          <p:cNvPr name="TextBox 9" id="9"/>
          <p:cNvSpPr txBox="true"/>
          <p:nvPr/>
        </p:nvSpPr>
        <p:spPr>
          <a:xfrm rot="0">
            <a:off x="9821868" y="8950774"/>
            <a:ext cx="1012759" cy="364048"/>
          </a:xfrm>
          <a:prstGeom prst="rect">
            <a:avLst/>
          </a:prstGeom>
        </p:spPr>
        <p:txBody>
          <a:bodyPr anchor="t" rtlCol="false" tIns="0" lIns="0" bIns="0" rIns="0">
            <a:spAutoFit/>
          </a:bodyPr>
          <a:lstStyle/>
          <a:p>
            <a:pPr algn="ctr">
              <a:lnSpc>
                <a:spcPts val="1462"/>
              </a:lnSpc>
            </a:pPr>
            <a:r>
              <a:rPr lang="en-US" sz="1169" spc="25">
                <a:solidFill>
                  <a:srgbClr val="04314C"/>
                </a:solidFill>
                <a:latin typeface="IBM Plex Sans Bold"/>
              </a:rPr>
              <a:t>ADICIONAR USUÁRIO</a:t>
            </a:r>
          </a:p>
        </p:txBody>
      </p:sp>
      <p:sp>
        <p:nvSpPr>
          <p:cNvPr name="TextBox 10" id="10"/>
          <p:cNvSpPr txBox="true"/>
          <p:nvPr/>
        </p:nvSpPr>
        <p:spPr>
          <a:xfrm rot="0">
            <a:off x="10940537" y="2764217"/>
            <a:ext cx="932721" cy="364048"/>
          </a:xfrm>
          <a:prstGeom prst="rect">
            <a:avLst/>
          </a:prstGeom>
        </p:spPr>
        <p:txBody>
          <a:bodyPr anchor="t" rtlCol="false" tIns="0" lIns="0" bIns="0" rIns="0">
            <a:spAutoFit/>
          </a:bodyPr>
          <a:lstStyle/>
          <a:p>
            <a:pPr algn="ctr">
              <a:lnSpc>
                <a:spcPts val="1462"/>
              </a:lnSpc>
            </a:pPr>
            <a:r>
              <a:rPr lang="en-US" sz="1169" spc="25">
                <a:solidFill>
                  <a:srgbClr val="04314C"/>
                </a:solidFill>
                <a:latin typeface="IBM Plex Sans Bold"/>
              </a:rPr>
              <a:t>RECUPERAR ACESSO</a:t>
            </a:r>
          </a:p>
        </p:txBody>
      </p:sp>
      <p:sp>
        <p:nvSpPr>
          <p:cNvPr name="TextBox 11" id="11"/>
          <p:cNvSpPr txBox="true"/>
          <p:nvPr/>
        </p:nvSpPr>
        <p:spPr>
          <a:xfrm rot="0">
            <a:off x="10940537" y="1241352"/>
            <a:ext cx="966006" cy="398915"/>
          </a:xfrm>
          <a:prstGeom prst="rect">
            <a:avLst/>
          </a:prstGeom>
        </p:spPr>
        <p:txBody>
          <a:bodyPr anchor="t" rtlCol="false" tIns="0" lIns="0" bIns="0" rIns="0">
            <a:spAutoFit/>
          </a:bodyPr>
          <a:lstStyle/>
          <a:p>
            <a:pPr>
              <a:lnSpc>
                <a:spcPts val="1637"/>
              </a:lnSpc>
            </a:pPr>
            <a:r>
              <a:rPr lang="en-US" sz="1169" spc="25">
                <a:solidFill>
                  <a:srgbClr val="04314C"/>
                </a:solidFill>
                <a:latin typeface="IBM Plex Sans Bold"/>
              </a:rPr>
              <a:t>VERIFICAR </a:t>
            </a:r>
          </a:p>
          <a:p>
            <a:pPr algn="ctr">
              <a:lnSpc>
                <a:spcPts val="1637"/>
              </a:lnSpc>
            </a:pPr>
            <a:r>
              <a:rPr lang="en-US" sz="1169" spc="25">
                <a:solidFill>
                  <a:srgbClr val="04314C"/>
                </a:solidFill>
                <a:latin typeface="IBM Plex Sans Bold"/>
              </a:rPr>
              <a:t>SENHA</a:t>
            </a:r>
          </a:p>
        </p:txBody>
      </p:sp>
      <p:sp>
        <p:nvSpPr>
          <p:cNvPr name="TextBox 12" id="12"/>
          <p:cNvSpPr txBox="true"/>
          <p:nvPr/>
        </p:nvSpPr>
        <p:spPr>
          <a:xfrm rot="0">
            <a:off x="12166074" y="2145263"/>
            <a:ext cx="1205153" cy="364048"/>
          </a:xfrm>
          <a:prstGeom prst="rect">
            <a:avLst/>
          </a:prstGeom>
        </p:spPr>
        <p:txBody>
          <a:bodyPr anchor="t" rtlCol="false" tIns="0" lIns="0" bIns="0" rIns="0">
            <a:spAutoFit/>
          </a:bodyPr>
          <a:lstStyle/>
          <a:p>
            <a:pPr algn="ctr">
              <a:lnSpc>
                <a:spcPts val="1462"/>
              </a:lnSpc>
            </a:pPr>
            <a:r>
              <a:rPr lang="en-US" sz="1169" spc="25">
                <a:solidFill>
                  <a:srgbClr val="04314C"/>
                </a:solidFill>
                <a:latin typeface="IBM Plex Sans Bold"/>
              </a:rPr>
              <a:t>EXIBIR ERRO DE LOGIN</a:t>
            </a:r>
          </a:p>
        </p:txBody>
      </p:sp>
      <p:sp>
        <p:nvSpPr>
          <p:cNvPr name="TextBox 13" id="13"/>
          <p:cNvSpPr txBox="true"/>
          <p:nvPr/>
        </p:nvSpPr>
        <p:spPr>
          <a:xfrm rot="0">
            <a:off x="14017676" y="3472420"/>
            <a:ext cx="968322" cy="364048"/>
          </a:xfrm>
          <a:prstGeom prst="rect">
            <a:avLst/>
          </a:prstGeom>
        </p:spPr>
        <p:txBody>
          <a:bodyPr anchor="t" rtlCol="false" tIns="0" lIns="0" bIns="0" rIns="0">
            <a:spAutoFit/>
          </a:bodyPr>
          <a:lstStyle/>
          <a:p>
            <a:pPr algn="ctr">
              <a:lnSpc>
                <a:spcPts val="1462"/>
              </a:lnSpc>
            </a:pPr>
            <a:r>
              <a:rPr lang="en-US" sz="1169" spc="25">
                <a:solidFill>
                  <a:srgbClr val="04314C"/>
                </a:solidFill>
                <a:latin typeface="IBM Plex Sans Bold"/>
              </a:rPr>
              <a:t>ADICIONAR PRODUTO</a:t>
            </a:r>
          </a:p>
        </p:txBody>
      </p:sp>
      <p:sp>
        <p:nvSpPr>
          <p:cNvPr name="TextBox 14" id="14"/>
          <p:cNvSpPr txBox="true"/>
          <p:nvPr/>
        </p:nvSpPr>
        <p:spPr>
          <a:xfrm rot="0">
            <a:off x="14017676" y="4516220"/>
            <a:ext cx="1100732" cy="364048"/>
          </a:xfrm>
          <a:prstGeom prst="rect">
            <a:avLst/>
          </a:prstGeom>
        </p:spPr>
        <p:txBody>
          <a:bodyPr anchor="t" rtlCol="false" tIns="0" lIns="0" bIns="0" rIns="0">
            <a:spAutoFit/>
          </a:bodyPr>
          <a:lstStyle/>
          <a:p>
            <a:pPr algn="ctr">
              <a:lnSpc>
                <a:spcPts val="1462"/>
              </a:lnSpc>
            </a:pPr>
            <a:r>
              <a:rPr lang="en-US" sz="1169" spc="25">
                <a:solidFill>
                  <a:srgbClr val="04314C"/>
                </a:solidFill>
                <a:latin typeface="IBM Plex Sans Bold"/>
              </a:rPr>
              <a:t>ADICIONAR DESCONTO</a:t>
            </a:r>
          </a:p>
        </p:txBody>
      </p:sp>
      <p:sp>
        <p:nvSpPr>
          <p:cNvPr name="TextBox 15" id="15"/>
          <p:cNvSpPr txBox="true"/>
          <p:nvPr/>
        </p:nvSpPr>
        <p:spPr>
          <a:xfrm rot="0">
            <a:off x="13820816" y="5679024"/>
            <a:ext cx="1362043" cy="198890"/>
          </a:xfrm>
          <a:prstGeom prst="rect">
            <a:avLst/>
          </a:prstGeom>
        </p:spPr>
        <p:txBody>
          <a:bodyPr anchor="t" rtlCol="false" tIns="0" lIns="0" bIns="0" rIns="0">
            <a:spAutoFit/>
          </a:bodyPr>
          <a:lstStyle/>
          <a:p>
            <a:pPr algn="l">
              <a:lnSpc>
                <a:spcPts val="1637"/>
              </a:lnSpc>
            </a:pPr>
            <a:r>
              <a:rPr lang="en-US" sz="1169" spc="25">
                <a:solidFill>
                  <a:srgbClr val="04314C"/>
                </a:solidFill>
                <a:latin typeface="IBM Plex Sans Bold"/>
              </a:rPr>
              <a:t>CANCELAR VENDA</a:t>
            </a:r>
          </a:p>
        </p:txBody>
      </p:sp>
      <p:sp>
        <p:nvSpPr>
          <p:cNvPr name="TextBox 16" id="16"/>
          <p:cNvSpPr txBox="true"/>
          <p:nvPr/>
        </p:nvSpPr>
        <p:spPr>
          <a:xfrm rot="0">
            <a:off x="16072426" y="7773352"/>
            <a:ext cx="1315044" cy="398915"/>
          </a:xfrm>
          <a:prstGeom prst="rect">
            <a:avLst/>
          </a:prstGeom>
        </p:spPr>
        <p:txBody>
          <a:bodyPr anchor="t" rtlCol="false" tIns="0" lIns="0" bIns="0" rIns="0">
            <a:spAutoFit/>
          </a:bodyPr>
          <a:lstStyle/>
          <a:p>
            <a:pPr algn="ctr">
              <a:lnSpc>
                <a:spcPts val="1637"/>
              </a:lnSpc>
            </a:pPr>
            <a:r>
              <a:rPr lang="en-US" sz="1169" spc="25">
                <a:solidFill>
                  <a:srgbClr val="04314C"/>
                </a:solidFill>
                <a:latin typeface="IBM Plex Sans Bold"/>
              </a:rPr>
              <a:t>EDITAR PRODUTO</a:t>
            </a:r>
          </a:p>
        </p:txBody>
      </p:sp>
      <p:sp>
        <p:nvSpPr>
          <p:cNvPr name="TextBox 17" id="17"/>
          <p:cNvSpPr txBox="true"/>
          <p:nvPr/>
        </p:nvSpPr>
        <p:spPr>
          <a:xfrm rot="0">
            <a:off x="16032613" y="6725541"/>
            <a:ext cx="1394902" cy="364048"/>
          </a:xfrm>
          <a:prstGeom prst="rect">
            <a:avLst/>
          </a:prstGeom>
        </p:spPr>
        <p:txBody>
          <a:bodyPr anchor="t" rtlCol="false" tIns="0" lIns="0" bIns="0" rIns="0">
            <a:spAutoFit/>
          </a:bodyPr>
          <a:lstStyle/>
          <a:p>
            <a:pPr algn="ctr">
              <a:lnSpc>
                <a:spcPts val="1462"/>
              </a:lnSpc>
            </a:pPr>
            <a:r>
              <a:rPr lang="en-US" sz="1169" spc="25">
                <a:solidFill>
                  <a:srgbClr val="04314C"/>
                </a:solidFill>
                <a:latin typeface="IBM Plex Sans Bold"/>
              </a:rPr>
              <a:t>CADASTRAR NOVO PRODUTO</a:t>
            </a:r>
          </a:p>
        </p:txBody>
      </p:sp>
      <p:sp>
        <p:nvSpPr>
          <p:cNvPr name="TextBox 18" id="18"/>
          <p:cNvSpPr txBox="true"/>
          <p:nvPr/>
        </p:nvSpPr>
        <p:spPr>
          <a:xfrm rot="0">
            <a:off x="16109084" y="8859385"/>
            <a:ext cx="1241961" cy="398915"/>
          </a:xfrm>
          <a:prstGeom prst="rect">
            <a:avLst/>
          </a:prstGeom>
        </p:spPr>
        <p:txBody>
          <a:bodyPr anchor="t" rtlCol="false" tIns="0" lIns="0" bIns="0" rIns="0">
            <a:spAutoFit/>
          </a:bodyPr>
          <a:lstStyle/>
          <a:p>
            <a:pPr algn="ctr">
              <a:lnSpc>
                <a:spcPts val="1637"/>
              </a:lnSpc>
            </a:pPr>
            <a:r>
              <a:rPr lang="en-US" sz="1169" spc="25">
                <a:solidFill>
                  <a:srgbClr val="04314C"/>
                </a:solidFill>
                <a:latin typeface="IBM Plex Sans Bold"/>
              </a:rPr>
              <a:t>EXCLUIR PRODUTO</a:t>
            </a:r>
          </a:p>
        </p:txBody>
      </p:sp>
      <p:sp>
        <p:nvSpPr>
          <p:cNvPr name="TextBox 19" id="19"/>
          <p:cNvSpPr txBox="true"/>
          <p:nvPr/>
        </p:nvSpPr>
        <p:spPr>
          <a:xfrm rot="0">
            <a:off x="15937455" y="4905807"/>
            <a:ext cx="1510882" cy="549182"/>
          </a:xfrm>
          <a:prstGeom prst="rect">
            <a:avLst/>
          </a:prstGeom>
        </p:spPr>
        <p:txBody>
          <a:bodyPr anchor="t" rtlCol="false" tIns="0" lIns="0" bIns="0" rIns="0">
            <a:spAutoFit/>
          </a:bodyPr>
          <a:lstStyle/>
          <a:p>
            <a:pPr algn="ctr">
              <a:lnSpc>
                <a:spcPts val="1429"/>
              </a:lnSpc>
            </a:pPr>
            <a:r>
              <a:rPr lang="en-US" sz="1169" spc="25">
                <a:solidFill>
                  <a:srgbClr val="04314C"/>
                </a:solidFill>
                <a:latin typeface="IBM Plex Sans Bold"/>
              </a:rPr>
              <a:t>EXIBIR MENSAGEM DE ERRO "PRODUTO JÁ CADASTRADO"</a:t>
            </a:r>
          </a:p>
        </p:txBody>
      </p:sp>
      <p:sp>
        <p:nvSpPr>
          <p:cNvPr name="TextBox 20" id="20"/>
          <p:cNvSpPr txBox="true"/>
          <p:nvPr/>
        </p:nvSpPr>
        <p:spPr>
          <a:xfrm rot="0">
            <a:off x="9141303" y="1262434"/>
            <a:ext cx="1182518" cy="205867"/>
          </a:xfrm>
          <a:prstGeom prst="rect">
            <a:avLst/>
          </a:prstGeom>
        </p:spPr>
        <p:txBody>
          <a:bodyPr anchor="t" rtlCol="false" tIns="0" lIns="0" bIns="0" rIns="0">
            <a:spAutoFit/>
          </a:bodyPr>
          <a:lstStyle/>
          <a:p>
            <a:pPr algn="l">
              <a:lnSpc>
                <a:spcPts val="1777"/>
              </a:lnSpc>
            </a:pPr>
            <a:r>
              <a:rPr lang="en-US" sz="1269" spc="27">
                <a:solidFill>
                  <a:srgbClr val="FFFFFF"/>
                </a:solidFill>
                <a:latin typeface="IBM Plex Sans Bold"/>
              </a:rPr>
              <a:t>&lt;&lt;include&gt;&gt;</a:t>
            </a:r>
          </a:p>
        </p:txBody>
      </p:sp>
      <p:sp>
        <p:nvSpPr>
          <p:cNvPr name="TextBox 21" id="21"/>
          <p:cNvSpPr txBox="true"/>
          <p:nvPr/>
        </p:nvSpPr>
        <p:spPr>
          <a:xfrm rot="0">
            <a:off x="9201073" y="1726519"/>
            <a:ext cx="1502819" cy="672283"/>
          </a:xfrm>
          <a:prstGeom prst="rect">
            <a:avLst/>
          </a:prstGeom>
        </p:spPr>
        <p:txBody>
          <a:bodyPr anchor="t" rtlCol="false" tIns="0" lIns="0" bIns="0" rIns="0">
            <a:spAutoFit/>
          </a:bodyPr>
          <a:lstStyle/>
          <a:p>
            <a:pPr algn="r">
              <a:lnSpc>
                <a:spcPts val="2827"/>
              </a:lnSpc>
            </a:pPr>
            <a:r>
              <a:rPr lang="en-US" sz="1267" spc="27">
                <a:solidFill>
                  <a:srgbClr val="FFFFFF"/>
                </a:solidFill>
                <a:latin typeface="IBM Plex Sans Bold"/>
              </a:rPr>
              <a:t>&lt;&lt;extend&gt;&gt;</a:t>
            </a:r>
          </a:p>
          <a:p>
            <a:pPr algn="l">
              <a:lnSpc>
                <a:spcPts val="2827"/>
              </a:lnSpc>
            </a:pPr>
            <a:r>
              <a:rPr lang="en-US" sz="1267" spc="27">
                <a:solidFill>
                  <a:srgbClr val="FFFFFF"/>
                </a:solidFill>
                <a:latin typeface="IBM Plex Sans Bold"/>
              </a:rPr>
              <a:t>&lt;&lt;extend&gt;&gt;</a:t>
            </a:r>
          </a:p>
        </p:txBody>
      </p:sp>
      <p:sp>
        <p:nvSpPr>
          <p:cNvPr name="TextBox 22" id="22"/>
          <p:cNvSpPr txBox="true"/>
          <p:nvPr/>
        </p:nvSpPr>
        <p:spPr>
          <a:xfrm rot="0">
            <a:off x="7373212" y="8229793"/>
            <a:ext cx="959775" cy="201366"/>
          </a:xfrm>
          <a:prstGeom prst="rect">
            <a:avLst/>
          </a:prstGeom>
        </p:spPr>
        <p:txBody>
          <a:bodyPr anchor="t" rtlCol="false" tIns="0" lIns="0" bIns="0" rIns="0">
            <a:spAutoFit/>
          </a:bodyPr>
          <a:lstStyle/>
          <a:p>
            <a:pPr algn="l">
              <a:lnSpc>
                <a:spcPts val="1501"/>
              </a:lnSpc>
            </a:pPr>
            <a:r>
              <a:rPr lang="en-US" sz="1072" spc="23">
                <a:solidFill>
                  <a:srgbClr val="FFFFFF"/>
                </a:solidFill>
                <a:latin typeface="IBM Plex Sans Bold"/>
              </a:rPr>
              <a:t>&lt;&lt;extend&gt;&gt;</a:t>
            </a:r>
          </a:p>
        </p:txBody>
      </p:sp>
      <p:sp>
        <p:nvSpPr>
          <p:cNvPr name="TextBox 23" id="23"/>
          <p:cNvSpPr txBox="true"/>
          <p:nvPr/>
        </p:nvSpPr>
        <p:spPr>
          <a:xfrm rot="0">
            <a:off x="8437821" y="8225044"/>
            <a:ext cx="1657516" cy="249176"/>
          </a:xfrm>
          <a:prstGeom prst="rect">
            <a:avLst/>
          </a:prstGeom>
        </p:spPr>
        <p:txBody>
          <a:bodyPr anchor="t" rtlCol="false" tIns="0" lIns="0" bIns="0" rIns="0">
            <a:spAutoFit/>
          </a:bodyPr>
          <a:lstStyle/>
          <a:p>
            <a:pPr algn="r">
              <a:lnSpc>
                <a:spcPts val="974"/>
              </a:lnSpc>
            </a:pPr>
            <a:r>
              <a:rPr lang="en-US" sz="1072" spc="23">
                <a:solidFill>
                  <a:srgbClr val="FFFFFF"/>
                </a:solidFill>
                <a:latin typeface="IBM Plex Sans Bold"/>
              </a:rPr>
              <a:t>&lt;&lt;extend&gt;&gt;</a:t>
            </a:r>
          </a:p>
          <a:p>
            <a:pPr algn="l">
              <a:lnSpc>
                <a:spcPts val="974"/>
              </a:lnSpc>
            </a:pPr>
            <a:r>
              <a:rPr lang="en-US" sz="1072" spc="23">
                <a:solidFill>
                  <a:srgbClr val="FFFFFF"/>
                </a:solidFill>
                <a:latin typeface="IBM Plex Sans Bold"/>
              </a:rPr>
              <a:t>&lt;&lt;extend&gt;&gt;</a:t>
            </a:r>
          </a:p>
        </p:txBody>
      </p:sp>
      <p:sp>
        <p:nvSpPr>
          <p:cNvPr name="TextBox 24" id="24"/>
          <p:cNvSpPr txBox="true"/>
          <p:nvPr/>
        </p:nvSpPr>
        <p:spPr>
          <a:xfrm rot="0">
            <a:off x="16329428" y="5927398"/>
            <a:ext cx="929872" cy="191481"/>
          </a:xfrm>
          <a:prstGeom prst="rect">
            <a:avLst/>
          </a:prstGeom>
        </p:spPr>
        <p:txBody>
          <a:bodyPr anchor="t" rtlCol="false" tIns="0" lIns="0" bIns="0" rIns="0">
            <a:spAutoFit/>
          </a:bodyPr>
          <a:lstStyle/>
          <a:p>
            <a:pPr algn="l">
              <a:lnSpc>
                <a:spcPts val="1501"/>
              </a:lnSpc>
            </a:pPr>
            <a:r>
              <a:rPr lang="en-US" sz="1072" spc="23">
                <a:solidFill>
                  <a:srgbClr val="FFFFFF"/>
                </a:solidFill>
                <a:latin typeface="IBM Plex Sans"/>
              </a:rPr>
              <a:t>&lt;&lt;extend&gt;&gt;</a:t>
            </a:r>
          </a:p>
        </p:txBody>
      </p:sp>
      <p:sp>
        <p:nvSpPr>
          <p:cNvPr name="TextBox 25" id="25"/>
          <p:cNvSpPr txBox="true"/>
          <p:nvPr/>
        </p:nvSpPr>
        <p:spPr>
          <a:xfrm rot="0">
            <a:off x="10641759" y="3492051"/>
            <a:ext cx="1260476" cy="201366"/>
          </a:xfrm>
          <a:prstGeom prst="rect">
            <a:avLst/>
          </a:prstGeom>
        </p:spPr>
        <p:txBody>
          <a:bodyPr anchor="t" rtlCol="false" tIns="0" lIns="0" bIns="0" rIns="0">
            <a:spAutoFit/>
          </a:bodyPr>
          <a:lstStyle/>
          <a:p>
            <a:pPr algn="l">
              <a:lnSpc>
                <a:spcPts val="1501"/>
              </a:lnSpc>
            </a:pPr>
            <a:r>
              <a:rPr lang="en-US" sz="1072" spc="23">
                <a:solidFill>
                  <a:srgbClr val="FFFFFF"/>
                </a:solidFill>
                <a:latin typeface="IBM Plex Sans Bold"/>
              </a:rPr>
              <a:t>&lt;&lt;include&gt;&gt;</a:t>
            </a:r>
          </a:p>
        </p:txBody>
      </p:sp>
      <p:sp>
        <p:nvSpPr>
          <p:cNvPr name="TextBox 26" id="26"/>
          <p:cNvSpPr txBox="true"/>
          <p:nvPr/>
        </p:nvSpPr>
        <p:spPr>
          <a:xfrm rot="0">
            <a:off x="10666067" y="4218955"/>
            <a:ext cx="991017" cy="201366"/>
          </a:xfrm>
          <a:prstGeom prst="rect">
            <a:avLst/>
          </a:prstGeom>
        </p:spPr>
        <p:txBody>
          <a:bodyPr anchor="t" rtlCol="false" tIns="0" lIns="0" bIns="0" rIns="0">
            <a:spAutoFit/>
          </a:bodyPr>
          <a:lstStyle/>
          <a:p>
            <a:pPr algn="l">
              <a:lnSpc>
                <a:spcPts val="1501"/>
              </a:lnSpc>
            </a:pPr>
            <a:r>
              <a:rPr lang="en-US" sz="1072" spc="23">
                <a:solidFill>
                  <a:srgbClr val="FFFFFF"/>
                </a:solidFill>
                <a:latin typeface="IBM Plex Sans Bold"/>
              </a:rPr>
              <a:t>&lt;&lt;extend&gt;&gt;</a:t>
            </a:r>
          </a:p>
        </p:txBody>
      </p:sp>
      <p:sp>
        <p:nvSpPr>
          <p:cNvPr name="TextBox 27" id="27"/>
          <p:cNvSpPr txBox="true"/>
          <p:nvPr/>
        </p:nvSpPr>
        <p:spPr>
          <a:xfrm rot="0">
            <a:off x="12621972" y="6298645"/>
            <a:ext cx="975815" cy="201366"/>
          </a:xfrm>
          <a:prstGeom prst="rect">
            <a:avLst/>
          </a:prstGeom>
        </p:spPr>
        <p:txBody>
          <a:bodyPr anchor="t" rtlCol="false" tIns="0" lIns="0" bIns="0" rIns="0">
            <a:spAutoFit/>
          </a:bodyPr>
          <a:lstStyle/>
          <a:p>
            <a:pPr algn="l">
              <a:lnSpc>
                <a:spcPts val="1501"/>
              </a:lnSpc>
            </a:pPr>
            <a:r>
              <a:rPr lang="en-US" sz="1072" spc="23">
                <a:solidFill>
                  <a:srgbClr val="FFFFFF"/>
                </a:solidFill>
                <a:latin typeface="IBM Plex Sans Bold"/>
              </a:rPr>
              <a:t>&lt;&lt;extend&gt;&gt;</a:t>
            </a:r>
          </a:p>
        </p:txBody>
      </p:sp>
      <p:sp>
        <p:nvSpPr>
          <p:cNvPr name="TextBox 28" id="28"/>
          <p:cNvSpPr txBox="true"/>
          <p:nvPr/>
        </p:nvSpPr>
        <p:spPr>
          <a:xfrm rot="0">
            <a:off x="12696243" y="6967127"/>
            <a:ext cx="1012850" cy="201366"/>
          </a:xfrm>
          <a:prstGeom prst="rect">
            <a:avLst/>
          </a:prstGeom>
        </p:spPr>
        <p:txBody>
          <a:bodyPr anchor="t" rtlCol="false" tIns="0" lIns="0" bIns="0" rIns="0">
            <a:spAutoFit/>
          </a:bodyPr>
          <a:lstStyle/>
          <a:p>
            <a:pPr algn="l">
              <a:lnSpc>
                <a:spcPts val="1501"/>
              </a:lnSpc>
            </a:pPr>
            <a:r>
              <a:rPr lang="en-US" sz="1072" spc="23">
                <a:solidFill>
                  <a:srgbClr val="FFFFFF"/>
                </a:solidFill>
                <a:latin typeface="IBM Plex Sans Bold"/>
              </a:rPr>
              <a:t>&lt;&lt;extend&gt;&gt;</a:t>
            </a:r>
          </a:p>
        </p:txBody>
      </p:sp>
      <p:sp>
        <p:nvSpPr>
          <p:cNvPr name="TextBox 29" id="29"/>
          <p:cNvSpPr txBox="true"/>
          <p:nvPr/>
        </p:nvSpPr>
        <p:spPr>
          <a:xfrm rot="0">
            <a:off x="12745757" y="7697495"/>
            <a:ext cx="852029" cy="201366"/>
          </a:xfrm>
          <a:prstGeom prst="rect">
            <a:avLst/>
          </a:prstGeom>
        </p:spPr>
        <p:txBody>
          <a:bodyPr anchor="t" rtlCol="false" tIns="0" lIns="0" bIns="0" rIns="0">
            <a:spAutoFit/>
          </a:bodyPr>
          <a:lstStyle/>
          <a:p>
            <a:pPr algn="l">
              <a:lnSpc>
                <a:spcPts val="1501"/>
              </a:lnSpc>
            </a:pPr>
            <a:r>
              <a:rPr lang="en-US" sz="1072" spc="23">
                <a:solidFill>
                  <a:srgbClr val="FFFFFF"/>
                </a:solidFill>
                <a:latin typeface="IBM Plex Sans Bold"/>
              </a:rPr>
              <a:t>&lt;&lt;extend&gt;&gt;</a:t>
            </a:r>
          </a:p>
        </p:txBody>
      </p:sp>
      <p:sp>
        <p:nvSpPr>
          <p:cNvPr name="TextBox 30" id="30"/>
          <p:cNvSpPr txBox="true"/>
          <p:nvPr/>
        </p:nvSpPr>
        <p:spPr>
          <a:xfrm rot="0">
            <a:off x="10679961" y="4760534"/>
            <a:ext cx="977122" cy="201366"/>
          </a:xfrm>
          <a:prstGeom prst="rect">
            <a:avLst/>
          </a:prstGeom>
        </p:spPr>
        <p:txBody>
          <a:bodyPr anchor="t" rtlCol="false" tIns="0" lIns="0" bIns="0" rIns="0">
            <a:spAutoFit/>
          </a:bodyPr>
          <a:lstStyle/>
          <a:p>
            <a:pPr algn="l">
              <a:lnSpc>
                <a:spcPts val="1501"/>
              </a:lnSpc>
            </a:pPr>
            <a:r>
              <a:rPr lang="en-US" sz="1072" spc="23">
                <a:solidFill>
                  <a:srgbClr val="FFFFFF"/>
                </a:solidFill>
                <a:latin typeface="IBM Plex Sans Bold"/>
              </a:rPr>
              <a:t>&lt;&lt;extend&gt;&gt;</a:t>
            </a:r>
          </a:p>
        </p:txBody>
      </p:sp>
      <p:sp>
        <p:nvSpPr>
          <p:cNvPr name="TextBox 31" id="31"/>
          <p:cNvSpPr txBox="true"/>
          <p:nvPr/>
        </p:nvSpPr>
        <p:spPr>
          <a:xfrm rot="0">
            <a:off x="4713051" y="6973001"/>
            <a:ext cx="897605" cy="248613"/>
          </a:xfrm>
          <a:prstGeom prst="rect">
            <a:avLst/>
          </a:prstGeom>
        </p:spPr>
        <p:txBody>
          <a:bodyPr anchor="t" rtlCol="false" tIns="0" lIns="0" bIns="0" rIns="0">
            <a:spAutoFit/>
          </a:bodyPr>
          <a:lstStyle/>
          <a:p>
            <a:pPr algn="l">
              <a:lnSpc>
                <a:spcPts val="2046"/>
              </a:lnSpc>
            </a:pPr>
            <a:r>
              <a:rPr lang="en-US" sz="1462" spc="32">
                <a:solidFill>
                  <a:srgbClr val="C0C0C0"/>
                </a:solidFill>
                <a:latin typeface="IBM Plex Sans Bold"/>
              </a:rPr>
              <a:t>GERENTE</a:t>
            </a:r>
          </a:p>
        </p:txBody>
      </p:sp>
      <p:sp>
        <p:nvSpPr>
          <p:cNvPr name="TextBox 32" id="32"/>
          <p:cNvSpPr txBox="true"/>
          <p:nvPr/>
        </p:nvSpPr>
        <p:spPr>
          <a:xfrm rot="0">
            <a:off x="4384259" y="3664842"/>
            <a:ext cx="1534838" cy="248613"/>
          </a:xfrm>
          <a:prstGeom prst="rect">
            <a:avLst/>
          </a:prstGeom>
        </p:spPr>
        <p:txBody>
          <a:bodyPr anchor="t" rtlCol="false" tIns="0" lIns="0" bIns="0" rIns="0">
            <a:spAutoFit/>
          </a:bodyPr>
          <a:lstStyle/>
          <a:p>
            <a:pPr algn="l">
              <a:lnSpc>
                <a:spcPts val="2046"/>
              </a:lnSpc>
            </a:pPr>
            <a:r>
              <a:rPr lang="en-US" sz="1462" spc="32">
                <a:solidFill>
                  <a:srgbClr val="C0C0C0"/>
                </a:solidFill>
                <a:latin typeface="IBM Plex Sans Bold"/>
              </a:rPr>
              <a:t>vendedor</a:t>
            </a:r>
          </a:p>
        </p:txBody>
      </p:sp>
      <p:sp>
        <p:nvSpPr>
          <p:cNvPr name="TextBox 33" id="33"/>
          <p:cNvSpPr txBox="true"/>
          <p:nvPr/>
        </p:nvSpPr>
        <p:spPr>
          <a:xfrm rot="0">
            <a:off x="10937441" y="597746"/>
            <a:ext cx="1929587" cy="247558"/>
          </a:xfrm>
          <a:prstGeom prst="rect">
            <a:avLst/>
          </a:prstGeom>
        </p:spPr>
        <p:txBody>
          <a:bodyPr anchor="t" rtlCol="false" tIns="0" lIns="0" bIns="0" rIns="0">
            <a:spAutoFit/>
          </a:bodyPr>
          <a:lstStyle/>
          <a:p>
            <a:pPr algn="l">
              <a:lnSpc>
                <a:spcPts val="2046"/>
              </a:lnSpc>
            </a:pPr>
            <a:r>
              <a:rPr lang="en-US" sz="1462" spc="32">
                <a:solidFill>
                  <a:srgbClr val="FFFFFF"/>
                </a:solidFill>
                <a:latin typeface="IBM Plex Sans"/>
              </a:rPr>
              <a:t>SISTEMA DE VENDAS</a:t>
            </a:r>
          </a:p>
        </p:txBody>
      </p:sp>
      <p:sp>
        <p:nvSpPr>
          <p:cNvPr name="TextBox 34" id="34"/>
          <p:cNvSpPr txBox="true"/>
          <p:nvPr/>
        </p:nvSpPr>
        <p:spPr>
          <a:xfrm rot="0">
            <a:off x="203758" y="8639492"/>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Caso de Uso</a:t>
            </a:r>
          </a:p>
        </p:txBody>
      </p:sp>
      <p:sp>
        <p:nvSpPr>
          <p:cNvPr name="TextBox 35" id="35"/>
          <p:cNvSpPr txBox="true"/>
          <p:nvPr/>
        </p:nvSpPr>
        <p:spPr>
          <a:xfrm rot="0">
            <a:off x="203758" y="7668577"/>
            <a:ext cx="40802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Diagrama de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8813672" y="4381500"/>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960801" y="5756199"/>
            <a:ext cx="24228392" cy="8121818"/>
          </a:xfrm>
          <a:custGeom>
            <a:avLst/>
            <a:gdLst/>
            <a:ahLst/>
            <a:cxnLst/>
            <a:rect r="r" b="b" t="t" l="l"/>
            <a:pathLst>
              <a:path h="8121818" w="24228392">
                <a:moveTo>
                  <a:pt x="0" y="0"/>
                </a:moveTo>
                <a:lnTo>
                  <a:pt x="24228391" y="0"/>
                </a:lnTo>
                <a:lnTo>
                  <a:pt x="24228391"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TextBox 4" id="4"/>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09. Modelagem de </a:t>
            </a:r>
          </a:p>
          <a:p>
            <a:pPr>
              <a:lnSpc>
                <a:spcPts val="5823"/>
              </a:lnSpc>
            </a:pPr>
            <a:r>
              <a:rPr lang="en-US" sz="6399">
                <a:solidFill>
                  <a:srgbClr val="509FCB"/>
                </a:solidFill>
                <a:latin typeface="Roboto Condensed Bold"/>
              </a:rPr>
              <a:t>Classes de Análise</a:t>
            </a:r>
          </a:p>
        </p:txBody>
      </p:sp>
      <p:sp>
        <p:nvSpPr>
          <p:cNvPr name="Freeform 5" id="5"/>
          <p:cNvSpPr/>
          <p:nvPr/>
        </p:nvSpPr>
        <p:spPr>
          <a:xfrm flipH="false" flipV="false" rot="-5400000">
            <a:off x="12127379" y="-3359602"/>
            <a:ext cx="7273934" cy="7875811"/>
          </a:xfrm>
          <a:custGeom>
            <a:avLst/>
            <a:gdLst/>
            <a:ahLst/>
            <a:cxnLst/>
            <a:rect r="r" b="b" t="t" l="l"/>
            <a:pathLst>
              <a:path h="7875811" w="7273934">
                <a:moveTo>
                  <a:pt x="0" y="0"/>
                </a:moveTo>
                <a:lnTo>
                  <a:pt x="7273934" y="0"/>
                </a:lnTo>
                <a:lnTo>
                  <a:pt x="7273934" y="7875811"/>
                </a:lnTo>
                <a:lnTo>
                  <a:pt x="0" y="7875811"/>
                </a:lnTo>
                <a:lnTo>
                  <a:pt x="0" y="0"/>
                </a:lnTo>
                <a:close/>
              </a:path>
            </a:pathLst>
          </a:custGeom>
          <a:blipFill>
            <a:blip r:embed="rId6">
              <a:extLst>
                <a:ext uri="{96DAC541-7B7A-43D3-8B79-37D633B846F1}">
                  <asvg:svgBlip xmlns:asvg="http://schemas.microsoft.com/office/drawing/2016/SVG/main" r:embed="rId7"/>
                </a:ext>
              </a:extLst>
            </a:blip>
            <a:stretch>
              <a:fillRect l="0" t="-40468" r="0" b="0"/>
            </a:stretch>
          </a:blipFill>
        </p:spPr>
      </p:sp>
      <p:sp>
        <p:nvSpPr>
          <p:cNvPr name="Freeform 6" id="6"/>
          <p:cNvSpPr/>
          <p:nvPr/>
        </p:nvSpPr>
        <p:spPr>
          <a:xfrm flipH="false" flipV="false" rot="0">
            <a:off x="10716017" y="3329690"/>
            <a:ext cx="4394980" cy="4114800"/>
          </a:xfrm>
          <a:custGeom>
            <a:avLst/>
            <a:gdLst/>
            <a:ahLst/>
            <a:cxnLst/>
            <a:rect r="r" b="b" t="t" l="l"/>
            <a:pathLst>
              <a:path h="4114800" w="4394980">
                <a:moveTo>
                  <a:pt x="0" y="0"/>
                </a:moveTo>
                <a:lnTo>
                  <a:pt x="4394980" y="0"/>
                </a:lnTo>
                <a:lnTo>
                  <a:pt x="439498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3253490"/>
            <a:ext cx="8675412"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O diagrama de classes, um componente essencial da UML, é um diagrama estrutural que revela a composição interna das entidades envolvidas. É possivelmente o diagrama mais utilizado na UML. (BOOCH, 2006).</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9667461" y="2668395"/>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4042" y="5756199"/>
            <a:ext cx="18364668" cy="4576182"/>
          </a:xfrm>
          <a:custGeom>
            <a:avLst/>
            <a:gdLst/>
            <a:ahLst/>
            <a:cxnLst/>
            <a:rect r="r" b="b" t="t" l="l"/>
            <a:pathLst>
              <a:path h="4576182" w="18364668">
                <a:moveTo>
                  <a:pt x="0" y="0"/>
                </a:moveTo>
                <a:lnTo>
                  <a:pt x="18364669" y="0"/>
                </a:lnTo>
                <a:lnTo>
                  <a:pt x="18364669" y="4576182"/>
                </a:lnTo>
                <a:lnTo>
                  <a:pt x="0" y="4576182"/>
                </a:lnTo>
                <a:lnTo>
                  <a:pt x="0" y="0"/>
                </a:lnTo>
                <a:close/>
              </a:path>
            </a:pathLst>
          </a:custGeom>
          <a:blipFill>
            <a:blip r:embed="rId4">
              <a:extLst>
                <a:ext uri="{96DAC541-7B7A-43D3-8B79-37D633B846F1}">
                  <asvg:svgBlip xmlns:asvg="http://schemas.microsoft.com/office/drawing/2016/SVG/main" r:embed="rId5"/>
                </a:ext>
              </a:extLst>
            </a:blip>
            <a:stretch>
              <a:fillRect l="-27046" t="-160751" r="-4883" b="0"/>
            </a:stretch>
          </a:blipFill>
        </p:spPr>
      </p:sp>
      <p:sp>
        <p:nvSpPr>
          <p:cNvPr name="TextBox 4" id="4"/>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09. Modelagem de </a:t>
            </a:r>
          </a:p>
          <a:p>
            <a:pPr>
              <a:lnSpc>
                <a:spcPts val="5823"/>
              </a:lnSpc>
            </a:pPr>
            <a:r>
              <a:rPr lang="en-US" sz="6399">
                <a:solidFill>
                  <a:srgbClr val="509FCB"/>
                </a:solidFill>
                <a:latin typeface="Roboto Condensed Bold"/>
              </a:rPr>
              <a:t>Classes de Análise</a:t>
            </a:r>
          </a:p>
        </p:txBody>
      </p:sp>
      <p:sp>
        <p:nvSpPr>
          <p:cNvPr name="Freeform 5" id="5"/>
          <p:cNvSpPr/>
          <p:nvPr/>
        </p:nvSpPr>
        <p:spPr>
          <a:xfrm flipH="false" flipV="false" rot="-5400000">
            <a:off x="12127379" y="-3359602"/>
            <a:ext cx="7273934" cy="7875811"/>
          </a:xfrm>
          <a:custGeom>
            <a:avLst/>
            <a:gdLst/>
            <a:ahLst/>
            <a:cxnLst/>
            <a:rect r="r" b="b" t="t" l="l"/>
            <a:pathLst>
              <a:path h="7875811" w="7273934">
                <a:moveTo>
                  <a:pt x="0" y="0"/>
                </a:moveTo>
                <a:lnTo>
                  <a:pt x="7273934" y="0"/>
                </a:lnTo>
                <a:lnTo>
                  <a:pt x="7273934" y="7875811"/>
                </a:lnTo>
                <a:lnTo>
                  <a:pt x="0" y="7875811"/>
                </a:lnTo>
                <a:lnTo>
                  <a:pt x="0" y="0"/>
                </a:lnTo>
                <a:close/>
              </a:path>
            </a:pathLst>
          </a:custGeom>
          <a:blipFill>
            <a:blip r:embed="rId6">
              <a:extLst>
                <a:ext uri="{96DAC541-7B7A-43D3-8B79-37D633B846F1}">
                  <asvg:svgBlip xmlns:asvg="http://schemas.microsoft.com/office/drawing/2016/SVG/main" r:embed="rId7"/>
                </a:ext>
              </a:extLst>
            </a:blip>
            <a:stretch>
              <a:fillRect l="0" t="-40468" r="0" b="0"/>
            </a:stretch>
          </a:blipFill>
        </p:spPr>
      </p:sp>
      <p:sp>
        <p:nvSpPr>
          <p:cNvPr name="TextBox 6" id="6"/>
          <p:cNvSpPr txBox="true"/>
          <p:nvPr/>
        </p:nvSpPr>
        <p:spPr>
          <a:xfrm rot="0">
            <a:off x="706654" y="3722870"/>
            <a:ext cx="8437346" cy="32004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Bold"/>
              </a:rPr>
              <a:t>Identificador</a:t>
            </a:r>
            <a:r>
              <a:rPr lang="en-US" sz="3000">
                <a:solidFill>
                  <a:srgbClr val="FFFFFF"/>
                </a:solidFill>
                <a:latin typeface="Roboto Condensed"/>
              </a:rPr>
              <a:t>: valor de uma característica que o identifica para reconhecimento</a:t>
            </a:r>
          </a:p>
          <a:p>
            <a:pPr marL="647700" indent="-323850" lvl="1">
              <a:lnSpc>
                <a:spcPts val="4200"/>
              </a:lnSpc>
              <a:buFont typeface="Arial"/>
              <a:buChar char="•"/>
            </a:pPr>
            <a:r>
              <a:rPr lang="en-US" sz="3000">
                <a:solidFill>
                  <a:srgbClr val="FFFFFF"/>
                </a:solidFill>
                <a:latin typeface="Roboto Condensed Bold"/>
              </a:rPr>
              <a:t>Atributos</a:t>
            </a:r>
            <a:r>
              <a:rPr lang="en-US" sz="3000">
                <a:solidFill>
                  <a:srgbClr val="FFFFFF"/>
                </a:solidFill>
                <a:latin typeface="Roboto Condensed"/>
              </a:rPr>
              <a:t>: qualidades, características </a:t>
            </a:r>
          </a:p>
          <a:p>
            <a:pPr marL="647700" indent="-323850" lvl="1">
              <a:lnSpc>
                <a:spcPts val="4200"/>
              </a:lnSpc>
              <a:buFont typeface="Arial"/>
              <a:buChar char="•"/>
            </a:pPr>
            <a:r>
              <a:rPr lang="en-US" sz="3000">
                <a:solidFill>
                  <a:srgbClr val="FFFFFF"/>
                </a:solidFill>
                <a:latin typeface="Roboto Condensed Bold"/>
              </a:rPr>
              <a:t>Comportamento</a:t>
            </a:r>
            <a:r>
              <a:rPr lang="en-US" sz="3000">
                <a:solidFill>
                  <a:srgbClr val="FFFFFF"/>
                </a:solidFill>
                <a:latin typeface="Roboto Condensed"/>
              </a:rPr>
              <a:t>: funções ou procedimentos, os resultados dessas funções determinam o comportamento do objeto</a:t>
            </a:r>
          </a:p>
        </p:txBody>
      </p:sp>
      <p:grpSp>
        <p:nvGrpSpPr>
          <p:cNvPr name="Group 7" id="7"/>
          <p:cNvGrpSpPr/>
          <p:nvPr/>
        </p:nvGrpSpPr>
        <p:grpSpPr>
          <a:xfrm rot="0">
            <a:off x="9144000" y="3438046"/>
            <a:ext cx="7377570" cy="2954520"/>
            <a:chOff x="0" y="0"/>
            <a:chExt cx="9836761" cy="3939360"/>
          </a:xfrm>
        </p:grpSpPr>
        <p:sp>
          <p:nvSpPr>
            <p:cNvPr name="Freeform 8" id="8"/>
            <p:cNvSpPr/>
            <p:nvPr/>
          </p:nvSpPr>
          <p:spPr>
            <a:xfrm flipH="false" flipV="false" rot="0">
              <a:off x="0" y="0"/>
              <a:ext cx="9836761" cy="3939360"/>
            </a:xfrm>
            <a:custGeom>
              <a:avLst/>
              <a:gdLst/>
              <a:ahLst/>
              <a:cxnLst/>
              <a:rect r="r" b="b" t="t" l="l"/>
              <a:pathLst>
                <a:path h="3939360" w="9836761">
                  <a:moveTo>
                    <a:pt x="0" y="0"/>
                  </a:moveTo>
                  <a:lnTo>
                    <a:pt x="9836761" y="0"/>
                  </a:lnTo>
                  <a:lnTo>
                    <a:pt x="9836761" y="3939360"/>
                  </a:lnTo>
                  <a:lnTo>
                    <a:pt x="0" y="3939360"/>
                  </a:lnTo>
                  <a:lnTo>
                    <a:pt x="0" y="0"/>
                  </a:lnTo>
                  <a:close/>
                </a:path>
              </a:pathLst>
            </a:custGeom>
            <a:blipFill>
              <a:blip r:embed="rId8">
                <a:extLst>
                  <a:ext uri="{96DAC541-7B7A-43D3-8B79-37D633B846F1}">
                    <asvg:svgBlip xmlns:asvg="http://schemas.microsoft.com/office/drawing/2016/SVG/main" r:embed="rId9"/>
                  </a:ext>
                </a:extLst>
              </a:blip>
              <a:stretch>
                <a:fillRect l="-29609" t="-102710" r="-153410" b="-331964"/>
              </a:stretch>
            </a:blipFill>
          </p:spPr>
        </p:sp>
        <p:sp>
          <p:nvSpPr>
            <p:cNvPr name="TextBox 9" id="9"/>
            <p:cNvSpPr txBox="true"/>
            <p:nvPr/>
          </p:nvSpPr>
          <p:spPr>
            <a:xfrm rot="0">
              <a:off x="900464" y="1349576"/>
              <a:ext cx="4092923" cy="1774293"/>
            </a:xfrm>
            <a:prstGeom prst="rect">
              <a:avLst/>
            </a:prstGeom>
          </p:spPr>
          <p:txBody>
            <a:bodyPr anchor="t" rtlCol="false" tIns="0" lIns="0" bIns="0" rIns="0">
              <a:spAutoFit/>
            </a:bodyPr>
            <a:lstStyle/>
            <a:p>
              <a:pPr algn="l">
                <a:lnSpc>
                  <a:spcPts val="5773"/>
                </a:lnSpc>
              </a:pPr>
              <a:r>
                <a:rPr lang="en-US" sz="3011" spc="-36">
                  <a:solidFill>
                    <a:srgbClr val="0B3C5A"/>
                  </a:solidFill>
                  <a:latin typeface="IBM Plex Sans"/>
                </a:rPr>
                <a:t>- Atributos : void</a:t>
              </a:r>
            </a:p>
            <a:p>
              <a:pPr algn="l">
                <a:lnSpc>
                  <a:spcPts val="5773"/>
                </a:lnSpc>
              </a:pPr>
              <a:r>
                <a:rPr lang="en-US" sz="3011" spc="-39">
                  <a:solidFill>
                    <a:srgbClr val="0B3C5A"/>
                  </a:solidFill>
                  <a:latin typeface="IBM Plex Sans"/>
                </a:rPr>
                <a:t>+ Metódos() : void</a:t>
              </a:r>
            </a:p>
          </p:txBody>
        </p:sp>
        <p:sp>
          <p:nvSpPr>
            <p:cNvPr name="TextBox 10" id="10"/>
            <p:cNvSpPr txBox="true"/>
            <p:nvPr/>
          </p:nvSpPr>
          <p:spPr>
            <a:xfrm rot="0">
              <a:off x="1971384" y="508283"/>
              <a:ext cx="5638586" cy="666354"/>
            </a:xfrm>
            <a:prstGeom prst="rect">
              <a:avLst/>
            </a:prstGeom>
          </p:spPr>
          <p:txBody>
            <a:bodyPr anchor="t" rtlCol="false" tIns="0" lIns="0" bIns="0" rIns="0">
              <a:spAutoFit/>
            </a:bodyPr>
            <a:lstStyle/>
            <a:p>
              <a:pPr algn="l">
                <a:lnSpc>
                  <a:spcPts val="4216"/>
                </a:lnSpc>
              </a:pPr>
              <a:r>
                <a:rPr lang="en-US" sz="3011" spc="51">
                  <a:solidFill>
                    <a:srgbClr val="0B3C5A"/>
                  </a:solidFill>
                  <a:latin typeface="Open Sans"/>
                </a:rPr>
                <a:t>identificador Da Classe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657162" y="-111127"/>
            <a:ext cx="6508602" cy="6227189"/>
          </a:xfrm>
          <a:custGeom>
            <a:avLst/>
            <a:gdLst/>
            <a:ahLst/>
            <a:cxnLst/>
            <a:rect r="r" b="b" t="t" l="l"/>
            <a:pathLst>
              <a:path h="6227189" w="6508602">
                <a:moveTo>
                  <a:pt x="0" y="0"/>
                </a:moveTo>
                <a:lnTo>
                  <a:pt x="6508601" y="0"/>
                </a:lnTo>
                <a:lnTo>
                  <a:pt x="6508601" y="6227189"/>
                </a:lnTo>
                <a:lnTo>
                  <a:pt x="0" y="6227189"/>
                </a:lnTo>
                <a:lnTo>
                  <a:pt x="0" y="0"/>
                </a:lnTo>
                <a:close/>
              </a:path>
            </a:pathLst>
          </a:custGeom>
          <a:blipFill>
            <a:blip r:embed="rId2">
              <a:extLst>
                <a:ext uri="{96DAC541-7B7A-43D3-8B79-37D633B846F1}">
                  <asvg:svgBlip xmlns:asvg="http://schemas.microsoft.com/office/drawing/2016/SVG/main" r:embed="rId3"/>
                </a:ext>
              </a:extLst>
            </a:blip>
            <a:stretch>
              <a:fillRect l="0" t="-63391" r="-64338" b="0"/>
            </a:stretch>
          </a:blipFill>
        </p:spPr>
      </p:sp>
      <p:sp>
        <p:nvSpPr>
          <p:cNvPr name="Freeform 3" id="3"/>
          <p:cNvSpPr/>
          <p:nvPr/>
        </p:nvSpPr>
        <p:spPr>
          <a:xfrm flipH="false" flipV="false" rot="-10800000">
            <a:off x="-2509589" y="7020937"/>
            <a:ext cx="24228392" cy="8121818"/>
          </a:xfrm>
          <a:custGeom>
            <a:avLst/>
            <a:gdLst/>
            <a:ahLst/>
            <a:cxnLst/>
            <a:rect r="r" b="b" t="t" l="l"/>
            <a:pathLst>
              <a:path h="8121818" w="24228392">
                <a:moveTo>
                  <a:pt x="0" y="0"/>
                </a:moveTo>
                <a:lnTo>
                  <a:pt x="24228391" y="0"/>
                </a:lnTo>
                <a:lnTo>
                  <a:pt x="24228391"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8803574">
            <a:off x="-3025792" y="5919218"/>
            <a:ext cx="8106264" cy="8524787"/>
          </a:xfrm>
          <a:custGeom>
            <a:avLst/>
            <a:gdLst/>
            <a:ahLst/>
            <a:cxnLst/>
            <a:rect r="r" b="b" t="t" l="l"/>
            <a:pathLst>
              <a:path h="8524787" w="8106264">
                <a:moveTo>
                  <a:pt x="0" y="0"/>
                </a:moveTo>
                <a:lnTo>
                  <a:pt x="8106263" y="0"/>
                </a:lnTo>
                <a:lnTo>
                  <a:pt x="8106263"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Freeform 5" id="5"/>
          <p:cNvSpPr/>
          <p:nvPr/>
        </p:nvSpPr>
        <p:spPr>
          <a:xfrm flipH="false" flipV="false" rot="3506033">
            <a:off x="14234868" y="4995907"/>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TextBox 6" id="6"/>
          <p:cNvSpPr txBox="true"/>
          <p:nvPr/>
        </p:nvSpPr>
        <p:spPr>
          <a:xfrm rot="0">
            <a:off x="6770725" y="289641"/>
            <a:ext cx="386659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Sumário</a:t>
            </a:r>
          </a:p>
        </p:txBody>
      </p:sp>
      <p:grpSp>
        <p:nvGrpSpPr>
          <p:cNvPr name="Group 7" id="7"/>
          <p:cNvGrpSpPr/>
          <p:nvPr/>
        </p:nvGrpSpPr>
        <p:grpSpPr>
          <a:xfrm rot="0">
            <a:off x="1597818" y="1028700"/>
            <a:ext cx="5411799" cy="3365590"/>
            <a:chOff x="0" y="0"/>
            <a:chExt cx="7215732" cy="4487453"/>
          </a:xfrm>
        </p:grpSpPr>
        <p:sp>
          <p:nvSpPr>
            <p:cNvPr name="TextBox 8" id="8"/>
            <p:cNvSpPr txBox="true"/>
            <p:nvPr/>
          </p:nvSpPr>
          <p:spPr>
            <a:xfrm rot="0">
              <a:off x="0" y="-76200"/>
              <a:ext cx="5806033"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01. Introdução</a:t>
              </a:r>
            </a:p>
          </p:txBody>
        </p:sp>
        <p:sp>
          <p:nvSpPr>
            <p:cNvPr name="TextBox 9" id="9"/>
            <p:cNvSpPr txBox="true"/>
            <p:nvPr/>
          </p:nvSpPr>
          <p:spPr>
            <a:xfrm rot="0">
              <a:off x="0" y="778732"/>
              <a:ext cx="5806033"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02. Objetivo</a:t>
              </a:r>
            </a:p>
          </p:txBody>
        </p:sp>
        <p:sp>
          <p:nvSpPr>
            <p:cNvPr name="TextBox 10" id="10"/>
            <p:cNvSpPr txBox="true"/>
            <p:nvPr/>
          </p:nvSpPr>
          <p:spPr>
            <a:xfrm rot="0">
              <a:off x="0" y="1766791"/>
              <a:ext cx="7215732"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03. Estrutura do projeto</a:t>
              </a:r>
            </a:p>
          </p:txBody>
        </p:sp>
        <p:sp>
          <p:nvSpPr>
            <p:cNvPr name="TextBox 11" id="11"/>
            <p:cNvSpPr txBox="true"/>
            <p:nvPr/>
          </p:nvSpPr>
          <p:spPr>
            <a:xfrm rot="0">
              <a:off x="0" y="2688286"/>
              <a:ext cx="7215732"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04. Requisitos</a:t>
              </a:r>
            </a:p>
          </p:txBody>
        </p:sp>
        <p:sp>
          <p:nvSpPr>
            <p:cNvPr name="TextBox 12" id="12"/>
            <p:cNvSpPr txBox="true"/>
            <p:nvPr/>
          </p:nvSpPr>
          <p:spPr>
            <a:xfrm rot="0">
              <a:off x="0" y="3606920"/>
              <a:ext cx="7215732"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05. Requisitos funcionais</a:t>
              </a:r>
            </a:p>
          </p:txBody>
        </p:sp>
      </p:grpSp>
      <p:grpSp>
        <p:nvGrpSpPr>
          <p:cNvPr name="Group 13" id="13"/>
          <p:cNvGrpSpPr/>
          <p:nvPr/>
        </p:nvGrpSpPr>
        <p:grpSpPr>
          <a:xfrm rot="0">
            <a:off x="1597818" y="4426523"/>
            <a:ext cx="10313393" cy="5188827"/>
            <a:chOff x="0" y="0"/>
            <a:chExt cx="13751191" cy="6918436"/>
          </a:xfrm>
        </p:grpSpPr>
        <p:sp>
          <p:nvSpPr>
            <p:cNvPr name="TextBox 14" id="14"/>
            <p:cNvSpPr txBox="true"/>
            <p:nvPr/>
          </p:nvSpPr>
          <p:spPr>
            <a:xfrm rot="0">
              <a:off x="0" y="-76200"/>
              <a:ext cx="9288745"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06. Requisitos não funcionais</a:t>
              </a:r>
            </a:p>
          </p:txBody>
        </p:sp>
        <p:sp>
          <p:nvSpPr>
            <p:cNvPr name="TextBox 15" id="15"/>
            <p:cNvSpPr txBox="true"/>
            <p:nvPr/>
          </p:nvSpPr>
          <p:spPr>
            <a:xfrm rot="0">
              <a:off x="11295" y="1946565"/>
              <a:ext cx="8815784"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08. Diagrama de Caso de Uso</a:t>
              </a:r>
            </a:p>
          </p:txBody>
        </p:sp>
        <p:sp>
          <p:nvSpPr>
            <p:cNvPr name="TextBox 16" id="16"/>
            <p:cNvSpPr txBox="true"/>
            <p:nvPr/>
          </p:nvSpPr>
          <p:spPr>
            <a:xfrm rot="0">
              <a:off x="0" y="2937165"/>
              <a:ext cx="11223585"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9. Modelagem de Classes de Análise</a:t>
              </a:r>
            </a:p>
          </p:txBody>
        </p:sp>
        <p:sp>
          <p:nvSpPr>
            <p:cNvPr name="TextBox 17" id="17"/>
            <p:cNvSpPr txBox="true"/>
            <p:nvPr/>
          </p:nvSpPr>
          <p:spPr>
            <a:xfrm rot="0">
              <a:off x="0" y="3944698"/>
              <a:ext cx="13751191"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10. Modelagem de Interação e Classes de Projeto</a:t>
              </a:r>
            </a:p>
          </p:txBody>
        </p:sp>
        <p:sp>
          <p:nvSpPr>
            <p:cNvPr name="TextBox 18" id="18"/>
            <p:cNvSpPr txBox="true"/>
            <p:nvPr/>
          </p:nvSpPr>
          <p:spPr>
            <a:xfrm rot="0">
              <a:off x="0" y="5030369"/>
              <a:ext cx="12375305"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11. Modelagem de Estados e Atividades</a:t>
              </a:r>
            </a:p>
          </p:txBody>
        </p:sp>
        <p:sp>
          <p:nvSpPr>
            <p:cNvPr name="TextBox 19" id="19"/>
            <p:cNvSpPr txBox="true"/>
            <p:nvPr/>
          </p:nvSpPr>
          <p:spPr>
            <a:xfrm rot="0">
              <a:off x="11295" y="6037903"/>
              <a:ext cx="5806033"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12. Conclusão </a:t>
              </a:r>
            </a:p>
          </p:txBody>
        </p:sp>
        <p:sp>
          <p:nvSpPr>
            <p:cNvPr name="TextBox 20" id="20"/>
            <p:cNvSpPr txBox="true"/>
            <p:nvPr/>
          </p:nvSpPr>
          <p:spPr>
            <a:xfrm rot="0">
              <a:off x="11295" y="935182"/>
              <a:ext cx="9288745" cy="880533"/>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07. Regras de Negócio</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9187205" y="3623994"/>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268706" y="56769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TextBox 4" id="4"/>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09. Modelagem de </a:t>
            </a:r>
          </a:p>
          <a:p>
            <a:pPr>
              <a:lnSpc>
                <a:spcPts val="5823"/>
              </a:lnSpc>
            </a:pPr>
            <a:r>
              <a:rPr lang="en-US" sz="6399">
                <a:solidFill>
                  <a:srgbClr val="509FCB"/>
                </a:solidFill>
                <a:latin typeface="Roboto Condensed Bold"/>
              </a:rPr>
              <a:t>Classes de Análise</a:t>
            </a:r>
          </a:p>
        </p:txBody>
      </p:sp>
      <p:sp>
        <p:nvSpPr>
          <p:cNvPr name="Freeform 5" id="5"/>
          <p:cNvSpPr/>
          <p:nvPr/>
        </p:nvSpPr>
        <p:spPr>
          <a:xfrm flipH="false" flipV="false" rot="-5400000">
            <a:off x="12607990" y="-2923133"/>
            <a:ext cx="6812417" cy="7376105"/>
          </a:xfrm>
          <a:custGeom>
            <a:avLst/>
            <a:gdLst/>
            <a:ahLst/>
            <a:cxnLst/>
            <a:rect r="r" b="b" t="t" l="l"/>
            <a:pathLst>
              <a:path h="7376105" w="6812417">
                <a:moveTo>
                  <a:pt x="0" y="0"/>
                </a:moveTo>
                <a:lnTo>
                  <a:pt x="6812417" y="0"/>
                </a:lnTo>
                <a:lnTo>
                  <a:pt x="6812417" y="7376105"/>
                </a:lnTo>
                <a:lnTo>
                  <a:pt x="0" y="7376105"/>
                </a:lnTo>
                <a:lnTo>
                  <a:pt x="0" y="0"/>
                </a:lnTo>
                <a:close/>
              </a:path>
            </a:pathLst>
          </a:custGeom>
          <a:blipFill>
            <a:blip r:embed="rId6">
              <a:extLst>
                <a:ext uri="{96DAC541-7B7A-43D3-8B79-37D633B846F1}">
                  <asvg:svgBlip xmlns:asvg="http://schemas.microsoft.com/office/drawing/2016/SVG/main" r:embed="rId7"/>
                </a:ext>
              </a:extLst>
            </a:blip>
            <a:stretch>
              <a:fillRect l="0" t="-40468" r="0" b="0"/>
            </a:stretch>
          </a:blipFill>
        </p:spPr>
      </p:sp>
      <p:sp>
        <p:nvSpPr>
          <p:cNvPr name="TextBox 6" id="6"/>
          <p:cNvSpPr txBox="true"/>
          <p:nvPr/>
        </p:nvSpPr>
        <p:spPr>
          <a:xfrm rot="0">
            <a:off x="533179" y="3009900"/>
            <a:ext cx="652760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Nesse modelo, cada classe pode ser vista como um conceito ou um tipo, e os métodos são identificados numa fase posterior. </a:t>
            </a:r>
          </a:p>
          <a:p>
            <a:pPr>
              <a:lnSpc>
                <a:spcPts val="4200"/>
              </a:lnSpc>
            </a:pPr>
          </a:p>
        </p:txBody>
      </p:sp>
      <p:sp>
        <p:nvSpPr>
          <p:cNvPr name="Freeform 7" id="7"/>
          <p:cNvSpPr/>
          <p:nvPr/>
        </p:nvSpPr>
        <p:spPr>
          <a:xfrm flipH="false" flipV="false" rot="0">
            <a:off x="7060784" y="2837413"/>
            <a:ext cx="10530724" cy="6877313"/>
          </a:xfrm>
          <a:custGeom>
            <a:avLst/>
            <a:gdLst/>
            <a:ahLst/>
            <a:cxnLst/>
            <a:rect r="r" b="b" t="t" l="l"/>
            <a:pathLst>
              <a:path h="6877313" w="10530724">
                <a:moveTo>
                  <a:pt x="0" y="0"/>
                </a:moveTo>
                <a:lnTo>
                  <a:pt x="10530724" y="0"/>
                </a:lnTo>
                <a:lnTo>
                  <a:pt x="10530724" y="6877313"/>
                </a:lnTo>
                <a:lnTo>
                  <a:pt x="0" y="68773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192702" y="2639820"/>
            <a:ext cx="1359344" cy="282951"/>
          </a:xfrm>
          <a:prstGeom prst="rect">
            <a:avLst/>
          </a:prstGeom>
        </p:spPr>
        <p:txBody>
          <a:bodyPr anchor="t" rtlCol="false" tIns="0" lIns="0" bIns="0" rIns="0">
            <a:spAutoFit/>
          </a:bodyPr>
          <a:lstStyle/>
          <a:p>
            <a:pPr algn="l">
              <a:lnSpc>
                <a:spcPts val="2338"/>
              </a:lnSpc>
            </a:pPr>
            <a:r>
              <a:rPr lang="en-US" sz="1670" spc="-20">
                <a:solidFill>
                  <a:srgbClr val="FFFFFF"/>
                </a:solidFill>
                <a:latin typeface="IBM Plex Sans Condensed"/>
              </a:rPr>
              <a:t>Class Diagram0</a:t>
            </a:r>
          </a:p>
        </p:txBody>
      </p:sp>
      <p:sp>
        <p:nvSpPr>
          <p:cNvPr name="TextBox 9" id="9"/>
          <p:cNvSpPr txBox="true"/>
          <p:nvPr/>
        </p:nvSpPr>
        <p:spPr>
          <a:xfrm rot="0">
            <a:off x="9570268" y="6210372"/>
            <a:ext cx="105621" cy="243075"/>
          </a:xfrm>
          <a:prstGeom prst="rect">
            <a:avLst/>
          </a:prstGeom>
        </p:spPr>
        <p:txBody>
          <a:bodyPr anchor="t" rtlCol="false" tIns="0" lIns="0" bIns="0" rIns="0">
            <a:spAutoFit/>
          </a:bodyPr>
          <a:lstStyle/>
          <a:p>
            <a:pPr algn="l">
              <a:lnSpc>
                <a:spcPts val="2094"/>
              </a:lnSpc>
            </a:pPr>
            <a:r>
              <a:rPr lang="en-US" sz="1495" spc="-20">
                <a:solidFill>
                  <a:srgbClr val="FFFFFF"/>
                </a:solidFill>
                <a:latin typeface="IBM Plex Sans"/>
              </a:rPr>
              <a:t>1</a:t>
            </a:r>
          </a:p>
        </p:txBody>
      </p:sp>
      <p:sp>
        <p:nvSpPr>
          <p:cNvPr name="TextBox 10" id="10"/>
          <p:cNvSpPr txBox="true"/>
          <p:nvPr/>
        </p:nvSpPr>
        <p:spPr>
          <a:xfrm rot="0">
            <a:off x="9586097" y="7502046"/>
            <a:ext cx="105621" cy="243075"/>
          </a:xfrm>
          <a:prstGeom prst="rect">
            <a:avLst/>
          </a:prstGeom>
        </p:spPr>
        <p:txBody>
          <a:bodyPr anchor="t" rtlCol="false" tIns="0" lIns="0" bIns="0" rIns="0">
            <a:spAutoFit/>
          </a:bodyPr>
          <a:lstStyle/>
          <a:p>
            <a:pPr algn="l">
              <a:lnSpc>
                <a:spcPts val="2094"/>
              </a:lnSpc>
            </a:pPr>
            <a:r>
              <a:rPr lang="en-US" sz="1495" spc="-20">
                <a:solidFill>
                  <a:srgbClr val="FFFFFF"/>
                </a:solidFill>
                <a:latin typeface="IBM Plex Sans"/>
              </a:rPr>
              <a:t>1</a:t>
            </a:r>
          </a:p>
        </p:txBody>
      </p:sp>
      <p:sp>
        <p:nvSpPr>
          <p:cNvPr name="TextBox 11" id="11"/>
          <p:cNvSpPr txBox="true"/>
          <p:nvPr/>
        </p:nvSpPr>
        <p:spPr>
          <a:xfrm rot="0">
            <a:off x="8699654" y="8337890"/>
            <a:ext cx="1140227" cy="463523"/>
          </a:xfrm>
          <a:prstGeom prst="rect">
            <a:avLst/>
          </a:prstGeom>
        </p:spPr>
        <p:txBody>
          <a:bodyPr anchor="t" rtlCol="false" tIns="0" lIns="0" bIns="0" rIns="0">
            <a:spAutoFit/>
          </a:bodyPr>
          <a:lstStyle/>
          <a:p>
            <a:pPr algn="l">
              <a:lnSpc>
                <a:spcPts val="1895"/>
              </a:lnSpc>
            </a:pPr>
            <a:r>
              <a:rPr lang="en-US" sz="1495" spc="-20">
                <a:solidFill>
                  <a:srgbClr val="FFFFFF"/>
                </a:solidFill>
                <a:latin typeface="IBM Plex Sans"/>
              </a:rPr>
              <a:t>- login : </a:t>
            </a:r>
          </a:p>
          <a:p>
            <a:pPr algn="l">
              <a:lnSpc>
                <a:spcPts val="1895"/>
              </a:lnSpc>
            </a:pPr>
            <a:r>
              <a:rPr lang="en-US" sz="1495" spc="-20">
                <a:solidFill>
                  <a:srgbClr val="FFFFFF"/>
                </a:solidFill>
                <a:latin typeface="IBM Plex Sans"/>
              </a:rPr>
              <a:t>- senha : </a:t>
            </a:r>
          </a:p>
        </p:txBody>
      </p:sp>
      <p:sp>
        <p:nvSpPr>
          <p:cNvPr name="TextBox 12" id="12"/>
          <p:cNvSpPr txBox="true"/>
          <p:nvPr/>
        </p:nvSpPr>
        <p:spPr>
          <a:xfrm rot="0">
            <a:off x="8699654" y="4377390"/>
            <a:ext cx="1262251" cy="1362102"/>
          </a:xfrm>
          <a:prstGeom prst="rect">
            <a:avLst/>
          </a:prstGeom>
        </p:spPr>
        <p:txBody>
          <a:bodyPr anchor="t" rtlCol="false" tIns="0" lIns="0" bIns="0" rIns="0">
            <a:spAutoFit/>
          </a:bodyPr>
          <a:lstStyle/>
          <a:p>
            <a:pPr algn="l">
              <a:lnSpc>
                <a:spcPts val="1869"/>
              </a:lnSpc>
            </a:pPr>
            <a:r>
              <a:rPr lang="en-US" sz="1495" spc="-20">
                <a:solidFill>
                  <a:srgbClr val="0B3C5A"/>
                </a:solidFill>
                <a:latin typeface="IBM Plex Sans"/>
              </a:rPr>
              <a:t>- </a:t>
            </a:r>
            <a:r>
              <a:rPr lang="en-US" sz="1495" spc="-20">
                <a:solidFill>
                  <a:srgbClr val="FFFFFF"/>
                </a:solidFill>
                <a:latin typeface="IBM Plex Sans"/>
              </a:rPr>
              <a:t>codigo : </a:t>
            </a:r>
          </a:p>
          <a:p>
            <a:pPr algn="l">
              <a:lnSpc>
                <a:spcPts val="1869"/>
              </a:lnSpc>
            </a:pPr>
            <a:r>
              <a:rPr lang="en-US" sz="1495" spc="-20">
                <a:solidFill>
                  <a:srgbClr val="FFFFFF"/>
                </a:solidFill>
                <a:latin typeface="IBM Plex Sans"/>
              </a:rPr>
              <a:t>- nome : </a:t>
            </a:r>
          </a:p>
          <a:p>
            <a:pPr algn="l">
              <a:lnSpc>
                <a:spcPts val="1869"/>
              </a:lnSpc>
            </a:pPr>
            <a:r>
              <a:rPr lang="en-US" sz="1495" spc="-19">
                <a:solidFill>
                  <a:srgbClr val="FFFFFF"/>
                </a:solidFill>
                <a:latin typeface="IBM Plex Sans"/>
              </a:rPr>
              <a:t>- cargo : </a:t>
            </a:r>
          </a:p>
          <a:p>
            <a:pPr algn="l">
              <a:lnSpc>
                <a:spcPts val="1869"/>
              </a:lnSpc>
            </a:pPr>
            <a:r>
              <a:rPr lang="en-US" sz="1495" spc="-17">
                <a:solidFill>
                  <a:srgbClr val="FFFFFF"/>
                </a:solidFill>
                <a:latin typeface="IBM Plex Sans"/>
              </a:rPr>
              <a:t>- fone : </a:t>
            </a:r>
          </a:p>
          <a:p>
            <a:pPr algn="just">
              <a:lnSpc>
                <a:spcPts val="1869"/>
              </a:lnSpc>
            </a:pPr>
            <a:r>
              <a:rPr lang="en-US" sz="1495" spc="-20">
                <a:solidFill>
                  <a:srgbClr val="FFFFFF"/>
                </a:solidFill>
                <a:latin typeface="IBM Plex Sans"/>
              </a:rPr>
              <a:t>- endereco : </a:t>
            </a:r>
          </a:p>
          <a:p>
            <a:pPr algn="just">
              <a:lnSpc>
                <a:spcPts val="1869"/>
              </a:lnSpc>
            </a:pPr>
            <a:r>
              <a:rPr lang="en-US" sz="1495" spc="-20">
                <a:solidFill>
                  <a:srgbClr val="FFFFFF"/>
                </a:solidFill>
                <a:latin typeface="IBM Plex Sans"/>
              </a:rPr>
              <a:t>- email : </a:t>
            </a:r>
          </a:p>
        </p:txBody>
      </p:sp>
      <p:sp>
        <p:nvSpPr>
          <p:cNvPr name="TextBox 13" id="13"/>
          <p:cNvSpPr txBox="true"/>
          <p:nvPr/>
        </p:nvSpPr>
        <p:spPr>
          <a:xfrm rot="0">
            <a:off x="10646663" y="5156138"/>
            <a:ext cx="105621" cy="243075"/>
          </a:xfrm>
          <a:prstGeom prst="rect">
            <a:avLst/>
          </a:prstGeom>
        </p:spPr>
        <p:txBody>
          <a:bodyPr anchor="t" rtlCol="false" tIns="0" lIns="0" bIns="0" rIns="0">
            <a:spAutoFit/>
          </a:bodyPr>
          <a:lstStyle/>
          <a:p>
            <a:pPr algn="l">
              <a:lnSpc>
                <a:spcPts val="2094"/>
              </a:lnSpc>
            </a:pPr>
            <a:r>
              <a:rPr lang="en-US" sz="1495" spc="-20">
                <a:solidFill>
                  <a:srgbClr val="FFFFFF"/>
                </a:solidFill>
                <a:latin typeface="IBM Plex Sans"/>
              </a:rPr>
              <a:t>1</a:t>
            </a:r>
          </a:p>
        </p:txBody>
      </p:sp>
      <p:sp>
        <p:nvSpPr>
          <p:cNvPr name="TextBox 14" id="14"/>
          <p:cNvSpPr txBox="true"/>
          <p:nvPr/>
        </p:nvSpPr>
        <p:spPr>
          <a:xfrm rot="0">
            <a:off x="11200690" y="5156138"/>
            <a:ext cx="286234" cy="243075"/>
          </a:xfrm>
          <a:prstGeom prst="rect">
            <a:avLst/>
          </a:prstGeom>
        </p:spPr>
        <p:txBody>
          <a:bodyPr anchor="t" rtlCol="false" tIns="0" lIns="0" bIns="0" rIns="0">
            <a:spAutoFit/>
          </a:bodyPr>
          <a:lstStyle/>
          <a:p>
            <a:pPr algn="l">
              <a:lnSpc>
                <a:spcPts val="2094"/>
              </a:lnSpc>
            </a:pPr>
            <a:r>
              <a:rPr lang="en-US" sz="1495" spc="-16">
                <a:solidFill>
                  <a:srgbClr val="FFFFFF"/>
                </a:solidFill>
                <a:latin typeface="IBM Plex Sans"/>
              </a:rPr>
              <a:t>1..*</a:t>
            </a:r>
          </a:p>
        </p:txBody>
      </p:sp>
      <p:sp>
        <p:nvSpPr>
          <p:cNvPr name="TextBox 15" id="15"/>
          <p:cNvSpPr txBox="true"/>
          <p:nvPr/>
        </p:nvSpPr>
        <p:spPr>
          <a:xfrm rot="0">
            <a:off x="13043225" y="6213538"/>
            <a:ext cx="105621" cy="243075"/>
          </a:xfrm>
          <a:prstGeom prst="rect">
            <a:avLst/>
          </a:prstGeom>
        </p:spPr>
        <p:txBody>
          <a:bodyPr anchor="t" rtlCol="false" tIns="0" lIns="0" bIns="0" rIns="0">
            <a:spAutoFit/>
          </a:bodyPr>
          <a:lstStyle/>
          <a:p>
            <a:pPr algn="l">
              <a:lnSpc>
                <a:spcPts val="2094"/>
              </a:lnSpc>
            </a:pPr>
            <a:r>
              <a:rPr lang="en-US" sz="1495" spc="-20">
                <a:solidFill>
                  <a:srgbClr val="FFFFFF"/>
                </a:solidFill>
                <a:latin typeface="IBM Plex Sans"/>
              </a:rPr>
              <a:t>1</a:t>
            </a:r>
          </a:p>
        </p:txBody>
      </p:sp>
      <p:sp>
        <p:nvSpPr>
          <p:cNvPr name="TextBox 16" id="16"/>
          <p:cNvSpPr txBox="true"/>
          <p:nvPr/>
        </p:nvSpPr>
        <p:spPr>
          <a:xfrm rot="0">
            <a:off x="13027395" y="7359582"/>
            <a:ext cx="286234" cy="243075"/>
          </a:xfrm>
          <a:prstGeom prst="rect">
            <a:avLst/>
          </a:prstGeom>
        </p:spPr>
        <p:txBody>
          <a:bodyPr anchor="t" rtlCol="false" tIns="0" lIns="0" bIns="0" rIns="0">
            <a:spAutoFit/>
          </a:bodyPr>
          <a:lstStyle/>
          <a:p>
            <a:pPr algn="l">
              <a:lnSpc>
                <a:spcPts val="2094"/>
              </a:lnSpc>
            </a:pPr>
            <a:r>
              <a:rPr lang="en-US" sz="1495" spc="-16">
                <a:solidFill>
                  <a:srgbClr val="FFFFFF"/>
                </a:solidFill>
                <a:latin typeface="IBM Plex Sans"/>
              </a:rPr>
              <a:t>1..*</a:t>
            </a:r>
          </a:p>
        </p:txBody>
      </p:sp>
      <p:sp>
        <p:nvSpPr>
          <p:cNvPr name="TextBox 17" id="17"/>
          <p:cNvSpPr txBox="true"/>
          <p:nvPr/>
        </p:nvSpPr>
        <p:spPr>
          <a:xfrm rot="0">
            <a:off x="12055474" y="8109948"/>
            <a:ext cx="1552878" cy="703737"/>
          </a:xfrm>
          <a:prstGeom prst="rect">
            <a:avLst/>
          </a:prstGeom>
        </p:spPr>
        <p:txBody>
          <a:bodyPr anchor="t" rtlCol="false" tIns="0" lIns="0" bIns="0" rIns="0">
            <a:spAutoFit/>
          </a:bodyPr>
          <a:lstStyle/>
          <a:p>
            <a:pPr algn="just">
              <a:lnSpc>
                <a:spcPts val="1878"/>
              </a:lnSpc>
            </a:pPr>
            <a:r>
              <a:rPr lang="en-US" sz="1495" spc="-20">
                <a:solidFill>
                  <a:srgbClr val="FFFFFF"/>
                </a:solidFill>
                <a:latin typeface="IBM Plex Sans"/>
              </a:rPr>
              <a:t>- item_codigo: </a:t>
            </a:r>
          </a:p>
          <a:p>
            <a:pPr algn="just">
              <a:lnSpc>
                <a:spcPts val="1878"/>
              </a:lnSpc>
            </a:pPr>
            <a:r>
              <a:rPr lang="en-US" sz="1495" spc="-20">
                <a:solidFill>
                  <a:srgbClr val="FFFFFF"/>
                </a:solidFill>
                <a:latin typeface="IBM Plex Sans"/>
              </a:rPr>
              <a:t>- qtdProduto : </a:t>
            </a:r>
          </a:p>
          <a:p>
            <a:pPr algn="just">
              <a:lnSpc>
                <a:spcPts val="1878"/>
              </a:lnSpc>
            </a:pPr>
            <a:r>
              <a:rPr lang="en-US" sz="1495" spc="-20">
                <a:solidFill>
                  <a:srgbClr val="FFFFFF"/>
                </a:solidFill>
                <a:latin typeface="IBM Plex Sans"/>
              </a:rPr>
              <a:t>- preço : </a:t>
            </a:r>
          </a:p>
        </p:txBody>
      </p:sp>
      <p:sp>
        <p:nvSpPr>
          <p:cNvPr name="TextBox 18" id="18"/>
          <p:cNvSpPr txBox="true"/>
          <p:nvPr/>
        </p:nvSpPr>
        <p:spPr>
          <a:xfrm rot="0">
            <a:off x="11786375" y="4367892"/>
            <a:ext cx="2209043" cy="1416023"/>
          </a:xfrm>
          <a:prstGeom prst="rect">
            <a:avLst/>
          </a:prstGeom>
        </p:spPr>
        <p:txBody>
          <a:bodyPr anchor="t" rtlCol="false" tIns="0" lIns="0" bIns="0" rIns="0">
            <a:spAutoFit/>
          </a:bodyPr>
          <a:lstStyle/>
          <a:p>
            <a:pPr algn="l">
              <a:lnSpc>
                <a:spcPts val="1895"/>
              </a:lnSpc>
            </a:pPr>
            <a:r>
              <a:rPr lang="en-US" sz="1495" spc="-20">
                <a:solidFill>
                  <a:srgbClr val="0B3C5A"/>
                </a:solidFill>
                <a:latin typeface="IBM Plex Sans"/>
              </a:rPr>
              <a:t>-</a:t>
            </a:r>
            <a:r>
              <a:rPr lang="en-US" sz="1495" spc="-20">
                <a:solidFill>
                  <a:srgbClr val="FFFFFF"/>
                </a:solidFill>
                <a:latin typeface="IBM Plex Sans"/>
              </a:rPr>
              <a:t> codigo : </a:t>
            </a:r>
          </a:p>
          <a:p>
            <a:pPr algn="l">
              <a:lnSpc>
                <a:spcPts val="1895"/>
              </a:lnSpc>
            </a:pPr>
            <a:r>
              <a:rPr lang="en-US" sz="1495" spc="-20">
                <a:solidFill>
                  <a:srgbClr val="FFFFFF"/>
                </a:solidFill>
                <a:latin typeface="IBM Plex Sans"/>
              </a:rPr>
              <a:t>- descricao : </a:t>
            </a:r>
          </a:p>
          <a:p>
            <a:pPr algn="just">
              <a:lnSpc>
                <a:spcPts val="1895"/>
              </a:lnSpc>
            </a:pPr>
            <a:r>
              <a:rPr lang="en-US" sz="1495" spc="-20">
                <a:solidFill>
                  <a:srgbClr val="FFFFFF"/>
                </a:solidFill>
                <a:latin typeface="IBM Plex Sans"/>
              </a:rPr>
              <a:t>- funcionario_codigo : </a:t>
            </a:r>
          </a:p>
          <a:p>
            <a:pPr algn="just">
              <a:lnSpc>
                <a:spcPts val="1895"/>
              </a:lnSpc>
            </a:pPr>
            <a:r>
              <a:rPr lang="en-US" sz="1495" spc="-20">
                <a:solidFill>
                  <a:srgbClr val="FFFFFF"/>
                </a:solidFill>
                <a:latin typeface="IBM Plex Sans"/>
              </a:rPr>
              <a:t>- data : </a:t>
            </a:r>
          </a:p>
          <a:p>
            <a:pPr algn="l">
              <a:lnSpc>
                <a:spcPts val="1895"/>
              </a:lnSpc>
            </a:pPr>
            <a:r>
              <a:rPr lang="en-US" sz="1495" spc="-20">
                <a:solidFill>
                  <a:srgbClr val="FFFFFF"/>
                </a:solidFill>
                <a:latin typeface="IBM Plex Sans"/>
              </a:rPr>
              <a:t>- quantidade : </a:t>
            </a:r>
          </a:p>
          <a:p>
            <a:pPr algn="l">
              <a:lnSpc>
                <a:spcPts val="1895"/>
              </a:lnSpc>
            </a:pPr>
            <a:r>
              <a:rPr lang="en-US" sz="1495" spc="-20">
                <a:solidFill>
                  <a:srgbClr val="FFFFFF"/>
                </a:solidFill>
                <a:latin typeface="IBM Plex Sans"/>
              </a:rPr>
              <a:t>- produto_codigo :</a:t>
            </a:r>
            <a:r>
              <a:rPr lang="en-US" sz="1495" spc="-20">
                <a:solidFill>
                  <a:srgbClr val="0B3C5A"/>
                </a:solidFill>
                <a:latin typeface="IBM Plex Sans"/>
              </a:rPr>
              <a:t> </a:t>
            </a:r>
          </a:p>
        </p:txBody>
      </p:sp>
      <p:sp>
        <p:nvSpPr>
          <p:cNvPr name="TextBox 19" id="19"/>
          <p:cNvSpPr txBox="true"/>
          <p:nvPr/>
        </p:nvSpPr>
        <p:spPr>
          <a:xfrm rot="0">
            <a:off x="14163942" y="8524621"/>
            <a:ext cx="286234" cy="243075"/>
          </a:xfrm>
          <a:prstGeom prst="rect">
            <a:avLst/>
          </a:prstGeom>
        </p:spPr>
        <p:txBody>
          <a:bodyPr anchor="t" rtlCol="false" tIns="0" lIns="0" bIns="0" rIns="0">
            <a:spAutoFit/>
          </a:bodyPr>
          <a:lstStyle/>
          <a:p>
            <a:pPr algn="l">
              <a:lnSpc>
                <a:spcPts val="2094"/>
              </a:lnSpc>
            </a:pPr>
            <a:r>
              <a:rPr lang="en-US" sz="1495" spc="-16">
                <a:solidFill>
                  <a:srgbClr val="FFFFFF"/>
                </a:solidFill>
                <a:latin typeface="IBM Plex Sans"/>
              </a:rPr>
              <a:t>1..*</a:t>
            </a:r>
          </a:p>
        </p:txBody>
      </p:sp>
      <p:sp>
        <p:nvSpPr>
          <p:cNvPr name="TextBox 20" id="20"/>
          <p:cNvSpPr txBox="true"/>
          <p:nvPr/>
        </p:nvSpPr>
        <p:spPr>
          <a:xfrm rot="0">
            <a:off x="16361054" y="6324344"/>
            <a:ext cx="105621" cy="243075"/>
          </a:xfrm>
          <a:prstGeom prst="rect">
            <a:avLst/>
          </a:prstGeom>
        </p:spPr>
        <p:txBody>
          <a:bodyPr anchor="t" rtlCol="false" tIns="0" lIns="0" bIns="0" rIns="0">
            <a:spAutoFit/>
          </a:bodyPr>
          <a:lstStyle/>
          <a:p>
            <a:pPr algn="l">
              <a:lnSpc>
                <a:spcPts val="2094"/>
              </a:lnSpc>
            </a:pPr>
            <a:r>
              <a:rPr lang="en-US" sz="1495" spc="-20">
                <a:solidFill>
                  <a:srgbClr val="FFFFFF"/>
                </a:solidFill>
                <a:latin typeface="IBM Plex Sans"/>
              </a:rPr>
              <a:t>1</a:t>
            </a:r>
          </a:p>
        </p:txBody>
      </p:sp>
      <p:sp>
        <p:nvSpPr>
          <p:cNvPr name="TextBox 21" id="21"/>
          <p:cNvSpPr txBox="true"/>
          <p:nvPr/>
        </p:nvSpPr>
        <p:spPr>
          <a:xfrm rot="0">
            <a:off x="15497508" y="4247690"/>
            <a:ext cx="1480122" cy="1656427"/>
          </a:xfrm>
          <a:prstGeom prst="rect">
            <a:avLst/>
          </a:prstGeom>
        </p:spPr>
        <p:txBody>
          <a:bodyPr anchor="t" rtlCol="false" tIns="0" lIns="0" bIns="0" rIns="0">
            <a:spAutoFit/>
          </a:bodyPr>
          <a:lstStyle/>
          <a:p>
            <a:pPr algn="l">
              <a:lnSpc>
                <a:spcPts val="1877"/>
              </a:lnSpc>
            </a:pPr>
            <a:r>
              <a:rPr lang="en-US" sz="1495" spc="-20">
                <a:solidFill>
                  <a:srgbClr val="FFFFFF"/>
                </a:solidFill>
                <a:latin typeface="IBM Plex Sans"/>
              </a:rPr>
              <a:t>- codigo : </a:t>
            </a:r>
          </a:p>
          <a:p>
            <a:pPr algn="l">
              <a:lnSpc>
                <a:spcPts val="1877"/>
              </a:lnSpc>
            </a:pPr>
            <a:r>
              <a:rPr lang="en-US" sz="1495" spc="-19">
                <a:solidFill>
                  <a:srgbClr val="FFFFFF"/>
                </a:solidFill>
                <a:latin typeface="IBM Plex Sans"/>
              </a:rPr>
              <a:t>- preço : </a:t>
            </a:r>
          </a:p>
          <a:p>
            <a:pPr algn="just">
              <a:lnSpc>
                <a:spcPts val="1877"/>
              </a:lnSpc>
            </a:pPr>
            <a:r>
              <a:rPr lang="en-US" sz="1495" spc="-19">
                <a:solidFill>
                  <a:srgbClr val="FFFFFF"/>
                </a:solidFill>
                <a:latin typeface="IBM Plex Sans"/>
              </a:rPr>
              <a:t>- qtdEstoque : </a:t>
            </a:r>
          </a:p>
          <a:p>
            <a:pPr algn="just">
              <a:lnSpc>
                <a:spcPts val="1877"/>
              </a:lnSpc>
            </a:pPr>
            <a:r>
              <a:rPr lang="en-US" sz="1495" spc="-19">
                <a:solidFill>
                  <a:srgbClr val="FFFFFF"/>
                </a:solidFill>
                <a:latin typeface="IBM Plex Sans"/>
              </a:rPr>
              <a:t>- descricao : </a:t>
            </a:r>
          </a:p>
          <a:p>
            <a:pPr algn="just">
              <a:lnSpc>
                <a:spcPts val="1877"/>
              </a:lnSpc>
            </a:pPr>
            <a:r>
              <a:rPr lang="en-US" sz="1495" spc="-19">
                <a:solidFill>
                  <a:srgbClr val="FFFFFF"/>
                </a:solidFill>
                <a:latin typeface="IBM Plex Sans"/>
              </a:rPr>
              <a:t>- nome: </a:t>
            </a:r>
          </a:p>
          <a:p>
            <a:pPr algn="l">
              <a:lnSpc>
                <a:spcPts val="1877"/>
              </a:lnSpc>
            </a:pPr>
            <a:r>
              <a:rPr lang="en-US" sz="1495" spc="-20">
                <a:solidFill>
                  <a:srgbClr val="FFFFFF"/>
                </a:solidFill>
                <a:latin typeface="IBM Plex Sans"/>
              </a:rPr>
              <a:t>- marca : </a:t>
            </a:r>
          </a:p>
          <a:p>
            <a:pPr algn="l">
              <a:lnSpc>
                <a:spcPts val="1877"/>
              </a:lnSpc>
            </a:pPr>
            <a:r>
              <a:rPr lang="en-US" sz="1495" spc="-20">
                <a:solidFill>
                  <a:srgbClr val="FFFFFF"/>
                </a:solidFill>
                <a:latin typeface="IBM Plex Sans"/>
              </a:rPr>
              <a:t>- categoria : </a:t>
            </a:r>
          </a:p>
        </p:txBody>
      </p:sp>
      <p:sp>
        <p:nvSpPr>
          <p:cNvPr name="TextBox 22" id="22"/>
          <p:cNvSpPr txBox="true"/>
          <p:nvPr/>
        </p:nvSpPr>
        <p:spPr>
          <a:xfrm rot="0">
            <a:off x="7350995" y="3047643"/>
            <a:ext cx="416688" cy="252600"/>
          </a:xfrm>
          <a:prstGeom prst="rect">
            <a:avLst/>
          </a:prstGeom>
        </p:spPr>
        <p:txBody>
          <a:bodyPr anchor="t" rtlCol="false" tIns="0" lIns="0" bIns="0" rIns="0">
            <a:spAutoFit/>
          </a:bodyPr>
          <a:lstStyle/>
          <a:p>
            <a:pPr algn="l">
              <a:lnSpc>
                <a:spcPts val="2094"/>
              </a:lnSpc>
            </a:pPr>
            <a:r>
              <a:rPr lang="en-US" sz="1495" spc="16">
                <a:solidFill>
                  <a:srgbClr val="FFFFFF"/>
                </a:solidFill>
                <a:latin typeface="Open Sans"/>
              </a:rPr>
              <a:t>pkg </a:t>
            </a:r>
          </a:p>
        </p:txBody>
      </p:sp>
      <p:sp>
        <p:nvSpPr>
          <p:cNvPr name="TextBox 23" id="23"/>
          <p:cNvSpPr txBox="true"/>
          <p:nvPr/>
        </p:nvSpPr>
        <p:spPr>
          <a:xfrm rot="0">
            <a:off x="9095388" y="7945240"/>
            <a:ext cx="866518" cy="247758"/>
          </a:xfrm>
          <a:prstGeom prst="rect">
            <a:avLst/>
          </a:prstGeom>
        </p:spPr>
        <p:txBody>
          <a:bodyPr anchor="t" rtlCol="false" tIns="0" lIns="0" bIns="0" rIns="0">
            <a:spAutoFit/>
          </a:bodyPr>
          <a:lstStyle/>
          <a:p>
            <a:pPr algn="l">
              <a:lnSpc>
                <a:spcPts val="2094"/>
              </a:lnSpc>
            </a:pPr>
            <a:r>
              <a:rPr lang="en-US" sz="1495" spc="13">
                <a:solidFill>
                  <a:srgbClr val="FFFFFF"/>
                </a:solidFill>
                <a:latin typeface="Open Sans"/>
              </a:rPr>
              <a:t>usuários</a:t>
            </a:r>
          </a:p>
        </p:txBody>
      </p:sp>
      <p:sp>
        <p:nvSpPr>
          <p:cNvPr name="TextBox 24" id="24"/>
          <p:cNvSpPr txBox="true"/>
          <p:nvPr/>
        </p:nvSpPr>
        <p:spPr>
          <a:xfrm rot="0">
            <a:off x="8767118" y="4034455"/>
            <a:ext cx="1194787" cy="247810"/>
          </a:xfrm>
          <a:prstGeom prst="rect">
            <a:avLst/>
          </a:prstGeom>
        </p:spPr>
        <p:txBody>
          <a:bodyPr anchor="t" rtlCol="false" tIns="0" lIns="0" bIns="0" rIns="0">
            <a:spAutoFit/>
          </a:bodyPr>
          <a:lstStyle/>
          <a:p>
            <a:pPr algn="l">
              <a:lnSpc>
                <a:spcPts val="2094"/>
              </a:lnSpc>
            </a:pPr>
            <a:r>
              <a:rPr lang="en-US" sz="1495" spc="13">
                <a:solidFill>
                  <a:srgbClr val="FFFFFF"/>
                </a:solidFill>
                <a:latin typeface="Open Sans"/>
              </a:rPr>
              <a:t>funcionário</a:t>
            </a:r>
          </a:p>
        </p:txBody>
      </p:sp>
      <p:sp>
        <p:nvSpPr>
          <p:cNvPr name="TextBox 25" id="25"/>
          <p:cNvSpPr txBox="true"/>
          <p:nvPr/>
        </p:nvSpPr>
        <p:spPr>
          <a:xfrm rot="0">
            <a:off x="12473368" y="3977207"/>
            <a:ext cx="932368" cy="247810"/>
          </a:xfrm>
          <a:prstGeom prst="rect">
            <a:avLst/>
          </a:prstGeom>
        </p:spPr>
        <p:txBody>
          <a:bodyPr anchor="t" rtlCol="false" tIns="0" lIns="0" bIns="0" rIns="0">
            <a:spAutoFit/>
          </a:bodyPr>
          <a:lstStyle/>
          <a:p>
            <a:pPr algn="l">
              <a:lnSpc>
                <a:spcPts val="2094"/>
              </a:lnSpc>
            </a:pPr>
            <a:r>
              <a:rPr lang="en-US" sz="1495" spc="13">
                <a:solidFill>
                  <a:srgbClr val="FFFFFF"/>
                </a:solidFill>
                <a:latin typeface="Open Sans"/>
              </a:rPr>
              <a:t>venda</a:t>
            </a:r>
          </a:p>
        </p:txBody>
      </p:sp>
      <p:sp>
        <p:nvSpPr>
          <p:cNvPr name="TextBox 26" id="26"/>
          <p:cNvSpPr txBox="true"/>
          <p:nvPr/>
        </p:nvSpPr>
        <p:spPr>
          <a:xfrm rot="0">
            <a:off x="12473368" y="7717298"/>
            <a:ext cx="1522050" cy="247758"/>
          </a:xfrm>
          <a:prstGeom prst="rect">
            <a:avLst/>
          </a:prstGeom>
        </p:spPr>
        <p:txBody>
          <a:bodyPr anchor="t" rtlCol="false" tIns="0" lIns="0" bIns="0" rIns="0">
            <a:spAutoFit/>
          </a:bodyPr>
          <a:lstStyle/>
          <a:p>
            <a:pPr algn="l">
              <a:lnSpc>
                <a:spcPts val="2094"/>
              </a:lnSpc>
            </a:pPr>
            <a:r>
              <a:rPr lang="en-US" sz="1495" spc="14">
                <a:solidFill>
                  <a:srgbClr val="FFFFFF"/>
                </a:solidFill>
                <a:latin typeface="Open Sans"/>
              </a:rPr>
              <a:t>itemVenda</a:t>
            </a:r>
          </a:p>
        </p:txBody>
      </p:sp>
      <p:sp>
        <p:nvSpPr>
          <p:cNvPr name="TextBox 27" id="27"/>
          <p:cNvSpPr txBox="true"/>
          <p:nvPr/>
        </p:nvSpPr>
        <p:spPr>
          <a:xfrm rot="0">
            <a:off x="15800695" y="3858105"/>
            <a:ext cx="894803" cy="247758"/>
          </a:xfrm>
          <a:prstGeom prst="rect">
            <a:avLst/>
          </a:prstGeom>
        </p:spPr>
        <p:txBody>
          <a:bodyPr anchor="t" rtlCol="false" tIns="0" lIns="0" bIns="0" rIns="0">
            <a:spAutoFit/>
          </a:bodyPr>
          <a:lstStyle/>
          <a:p>
            <a:pPr algn="l">
              <a:lnSpc>
                <a:spcPts val="2094"/>
              </a:lnSpc>
            </a:pPr>
            <a:r>
              <a:rPr lang="en-US" sz="1495" spc="19">
                <a:solidFill>
                  <a:srgbClr val="FFFFFF"/>
                </a:solidFill>
                <a:latin typeface="Open Sans"/>
              </a:rPr>
              <a:t>produto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TextBox 2" id="2"/>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Modelagem de </a:t>
            </a:r>
          </a:p>
          <a:p>
            <a:pPr>
              <a:lnSpc>
                <a:spcPts val="5823"/>
              </a:lnSpc>
            </a:pPr>
            <a:r>
              <a:rPr lang="en-US" sz="6399">
                <a:solidFill>
                  <a:srgbClr val="509FCB"/>
                </a:solidFill>
                <a:latin typeface="Roboto Condensed Bold"/>
              </a:rPr>
              <a:t>Classes de Projeto</a:t>
            </a:r>
          </a:p>
        </p:txBody>
      </p:sp>
      <p:sp>
        <p:nvSpPr>
          <p:cNvPr name="Freeform 3" id="3"/>
          <p:cNvSpPr/>
          <p:nvPr/>
        </p:nvSpPr>
        <p:spPr>
          <a:xfrm flipH="false" flipV="false" rot="0">
            <a:off x="-8645727" y="5199638"/>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33179" y="3009900"/>
            <a:ext cx="5745126" cy="21336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Na fase de projeto os métodos são adicionados e o Modelo Conceitual é refinado gerando o Diagrama de Classes</a:t>
            </a:r>
          </a:p>
        </p:txBody>
      </p:sp>
      <p:sp>
        <p:nvSpPr>
          <p:cNvPr name="Freeform 5" id="5"/>
          <p:cNvSpPr/>
          <p:nvPr/>
        </p:nvSpPr>
        <p:spPr>
          <a:xfrm flipH="false" flipV="false" rot="-5400000">
            <a:off x="12607990" y="-2923133"/>
            <a:ext cx="6812417" cy="7376105"/>
          </a:xfrm>
          <a:custGeom>
            <a:avLst/>
            <a:gdLst/>
            <a:ahLst/>
            <a:cxnLst/>
            <a:rect r="r" b="b" t="t" l="l"/>
            <a:pathLst>
              <a:path h="7376105" w="6812417">
                <a:moveTo>
                  <a:pt x="0" y="0"/>
                </a:moveTo>
                <a:lnTo>
                  <a:pt x="6812417" y="0"/>
                </a:lnTo>
                <a:lnTo>
                  <a:pt x="6812417" y="7376105"/>
                </a:lnTo>
                <a:lnTo>
                  <a:pt x="0" y="7376105"/>
                </a:lnTo>
                <a:lnTo>
                  <a:pt x="0" y="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grpSp>
        <p:nvGrpSpPr>
          <p:cNvPr name="Group 6" id="6"/>
          <p:cNvGrpSpPr/>
          <p:nvPr/>
        </p:nvGrpSpPr>
        <p:grpSpPr>
          <a:xfrm rot="0">
            <a:off x="7006461" y="2398877"/>
            <a:ext cx="10639368" cy="7607976"/>
            <a:chOff x="0" y="0"/>
            <a:chExt cx="14185825" cy="10143968"/>
          </a:xfrm>
        </p:grpSpPr>
        <p:sp>
          <p:nvSpPr>
            <p:cNvPr name="Freeform 7" id="7"/>
            <p:cNvSpPr/>
            <p:nvPr/>
          </p:nvSpPr>
          <p:spPr>
            <a:xfrm flipH="false" flipV="false" rot="0">
              <a:off x="0" y="172268"/>
              <a:ext cx="14185825" cy="9971700"/>
            </a:xfrm>
            <a:custGeom>
              <a:avLst/>
              <a:gdLst/>
              <a:ahLst/>
              <a:cxnLst/>
              <a:rect r="r" b="b" t="t" l="l"/>
              <a:pathLst>
                <a:path h="9971700" w="14185825">
                  <a:moveTo>
                    <a:pt x="0" y="0"/>
                  </a:moveTo>
                  <a:lnTo>
                    <a:pt x="14185825" y="0"/>
                  </a:lnTo>
                  <a:lnTo>
                    <a:pt x="14185825" y="9971700"/>
                  </a:lnTo>
                  <a:lnTo>
                    <a:pt x="0" y="9971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34454" y="-19050"/>
              <a:ext cx="1385482" cy="273479"/>
            </a:xfrm>
            <a:prstGeom prst="rect">
              <a:avLst/>
            </a:prstGeom>
          </p:spPr>
          <p:txBody>
            <a:bodyPr anchor="t" rtlCol="false" tIns="0" lIns="0" bIns="0" rIns="0">
              <a:spAutoFit/>
            </a:bodyPr>
            <a:lstStyle/>
            <a:p>
              <a:pPr algn="l">
                <a:lnSpc>
                  <a:spcPts val="1787"/>
                </a:lnSpc>
              </a:pPr>
              <a:r>
                <a:rPr lang="en-US" sz="1276" spc="-15">
                  <a:solidFill>
                    <a:srgbClr val="FFFFFF"/>
                  </a:solidFill>
                  <a:latin typeface="IBM Plex Sans Condensed"/>
                </a:rPr>
                <a:t>Class Diagram0</a:t>
              </a:r>
            </a:p>
          </p:txBody>
        </p:sp>
        <p:sp>
          <p:nvSpPr>
            <p:cNvPr name="TextBox 9" id="9"/>
            <p:cNvSpPr txBox="true"/>
            <p:nvPr/>
          </p:nvSpPr>
          <p:spPr>
            <a:xfrm rot="0">
              <a:off x="11348369" y="-19050"/>
              <a:ext cx="2710584" cy="278317"/>
            </a:xfrm>
            <a:prstGeom prst="rect">
              <a:avLst/>
            </a:prstGeom>
          </p:spPr>
          <p:txBody>
            <a:bodyPr anchor="t" rtlCol="false" tIns="0" lIns="0" bIns="0" rIns="0">
              <a:spAutoFit/>
            </a:bodyPr>
            <a:lstStyle/>
            <a:p>
              <a:pPr algn="l">
                <a:lnSpc>
                  <a:spcPts val="1787"/>
                </a:lnSpc>
              </a:pPr>
            </a:p>
          </p:txBody>
        </p:sp>
        <p:sp>
          <p:nvSpPr>
            <p:cNvPr name="TextBox 10" id="10"/>
            <p:cNvSpPr txBox="true"/>
            <p:nvPr/>
          </p:nvSpPr>
          <p:spPr>
            <a:xfrm rot="0">
              <a:off x="2548057" y="3642065"/>
              <a:ext cx="100473" cy="241681"/>
            </a:xfrm>
            <a:prstGeom prst="rect">
              <a:avLst/>
            </a:prstGeom>
          </p:spPr>
          <p:txBody>
            <a:bodyPr anchor="t" rtlCol="false" tIns="0" lIns="0" bIns="0" rIns="0">
              <a:spAutoFit/>
            </a:bodyPr>
            <a:lstStyle/>
            <a:p>
              <a:pPr algn="l">
                <a:lnSpc>
                  <a:spcPts val="1494"/>
                </a:lnSpc>
              </a:pPr>
              <a:r>
                <a:rPr lang="en-US" sz="1067" spc="-11">
                  <a:solidFill>
                    <a:srgbClr val="FFFFFF"/>
                  </a:solidFill>
                  <a:latin typeface="IBM Plex Sans"/>
                </a:rPr>
                <a:t>1</a:t>
              </a:r>
            </a:p>
          </p:txBody>
        </p:sp>
        <p:sp>
          <p:nvSpPr>
            <p:cNvPr name="TextBox 11" id="11"/>
            <p:cNvSpPr txBox="true"/>
            <p:nvPr/>
          </p:nvSpPr>
          <p:spPr>
            <a:xfrm rot="0">
              <a:off x="2551284" y="6884941"/>
              <a:ext cx="100473" cy="241681"/>
            </a:xfrm>
            <a:prstGeom prst="rect">
              <a:avLst/>
            </a:prstGeom>
          </p:spPr>
          <p:txBody>
            <a:bodyPr anchor="t" rtlCol="false" tIns="0" lIns="0" bIns="0" rIns="0">
              <a:spAutoFit/>
            </a:bodyPr>
            <a:lstStyle/>
            <a:p>
              <a:pPr algn="l">
                <a:lnSpc>
                  <a:spcPts val="1494"/>
                </a:lnSpc>
              </a:pPr>
              <a:r>
                <a:rPr lang="en-US" sz="1067" spc="-11">
                  <a:solidFill>
                    <a:srgbClr val="FFFFFF"/>
                  </a:solidFill>
                  <a:latin typeface="IBM Plex Sans"/>
                </a:rPr>
                <a:t>1</a:t>
              </a:r>
            </a:p>
          </p:txBody>
        </p:sp>
        <p:sp>
          <p:nvSpPr>
            <p:cNvPr name="TextBox 12" id="12"/>
            <p:cNvSpPr txBox="true"/>
            <p:nvPr/>
          </p:nvSpPr>
          <p:spPr>
            <a:xfrm rot="0">
              <a:off x="1889802" y="4435689"/>
              <a:ext cx="2016693" cy="1968143"/>
            </a:xfrm>
            <a:prstGeom prst="rect">
              <a:avLst/>
            </a:prstGeom>
          </p:spPr>
          <p:txBody>
            <a:bodyPr anchor="t" rtlCol="false" tIns="0" lIns="0" bIns="0" rIns="0">
              <a:spAutoFit/>
            </a:bodyPr>
            <a:lstStyle/>
            <a:p>
              <a:pPr algn="l">
                <a:lnSpc>
                  <a:spcPts val="1333"/>
                </a:lnSpc>
              </a:pPr>
              <a:r>
                <a:rPr lang="en-US" sz="1067" spc="-7">
                  <a:solidFill>
                    <a:srgbClr val="FFFFFF"/>
                  </a:solidFill>
                  <a:latin typeface="IBM Plex Sans"/>
                </a:rPr>
                <a:t>- nome : String</a:t>
              </a:r>
            </a:p>
            <a:p>
              <a:pPr algn="l">
                <a:lnSpc>
                  <a:spcPts val="1333"/>
                </a:lnSpc>
              </a:pPr>
              <a:r>
                <a:rPr lang="en-US" sz="1067" spc="-11">
                  <a:solidFill>
                    <a:srgbClr val="FFFFFF"/>
                  </a:solidFill>
                  <a:latin typeface="IBM Plex Sans"/>
                </a:rPr>
                <a:t>- idVendedor : float</a:t>
              </a:r>
            </a:p>
            <a:p>
              <a:pPr algn="l">
                <a:lnSpc>
                  <a:spcPts val="1333"/>
                </a:lnSpc>
              </a:pPr>
              <a:r>
                <a:rPr lang="en-US" sz="1067" spc="-7">
                  <a:solidFill>
                    <a:srgbClr val="FFFFFF"/>
                  </a:solidFill>
                  <a:latin typeface="IBM Plex Sans"/>
                </a:rPr>
                <a:t>- fone : String</a:t>
              </a:r>
            </a:p>
            <a:p>
              <a:pPr algn="l">
                <a:lnSpc>
                  <a:spcPts val="1333"/>
                </a:lnSpc>
              </a:pPr>
              <a:r>
                <a:rPr lang="en-US" sz="1067" spc="-8">
                  <a:solidFill>
                    <a:srgbClr val="FFFFFF"/>
                  </a:solidFill>
                  <a:latin typeface="IBM Plex Sans"/>
                </a:rPr>
                <a:t>- endereço : String</a:t>
              </a:r>
            </a:p>
            <a:p>
              <a:pPr algn="l">
                <a:lnSpc>
                  <a:spcPts val="1333"/>
                </a:lnSpc>
              </a:pPr>
              <a:r>
                <a:rPr lang="en-US" sz="1067" spc="-8">
                  <a:solidFill>
                    <a:srgbClr val="FFFFFF"/>
                  </a:solidFill>
                  <a:latin typeface="IBM Plex Sans"/>
                </a:rPr>
                <a:t>- email : String</a:t>
              </a:r>
            </a:p>
            <a:p>
              <a:pPr algn="l">
                <a:lnSpc>
                  <a:spcPts val="2667"/>
                </a:lnSpc>
              </a:pPr>
              <a:r>
                <a:rPr lang="en-US" sz="1067" spc="-10">
                  <a:solidFill>
                    <a:srgbClr val="FFFFFF"/>
                  </a:solidFill>
                  <a:latin typeface="IBM Plex Sans"/>
                </a:rPr>
                <a:t>+ realizarVenda() : String</a:t>
              </a:r>
            </a:p>
            <a:p>
              <a:pPr algn="l">
                <a:lnSpc>
                  <a:spcPts val="2667"/>
                </a:lnSpc>
              </a:pPr>
              <a:r>
                <a:rPr lang="en-US" sz="1067" spc="-8">
                  <a:solidFill>
                    <a:srgbClr val="FFFFFF"/>
                  </a:solidFill>
                  <a:latin typeface="IBM Plex Sans"/>
                </a:rPr>
                <a:t>1..*</a:t>
              </a:r>
            </a:p>
          </p:txBody>
        </p:sp>
        <p:sp>
          <p:nvSpPr>
            <p:cNvPr name="TextBox 13" id="13"/>
            <p:cNvSpPr txBox="true"/>
            <p:nvPr/>
          </p:nvSpPr>
          <p:spPr>
            <a:xfrm rot="0">
              <a:off x="1644569" y="7598982"/>
              <a:ext cx="2323193" cy="1770225"/>
            </a:xfrm>
            <a:prstGeom prst="rect">
              <a:avLst/>
            </a:prstGeom>
          </p:spPr>
          <p:txBody>
            <a:bodyPr anchor="t" rtlCol="false" tIns="0" lIns="0" bIns="0" rIns="0">
              <a:spAutoFit/>
            </a:bodyPr>
            <a:lstStyle/>
            <a:p>
              <a:pPr algn="l">
                <a:lnSpc>
                  <a:spcPts val="2039"/>
                </a:lnSpc>
              </a:pPr>
              <a:r>
                <a:rPr lang="en-US" sz="1067" spc="-9">
                  <a:solidFill>
                    <a:srgbClr val="FFFFFF"/>
                  </a:solidFill>
                  <a:latin typeface="IBM Plex Sans"/>
                </a:rPr>
                <a:t>- idGerente : float</a:t>
              </a:r>
            </a:p>
            <a:p>
              <a:pPr algn="l">
                <a:lnSpc>
                  <a:spcPts val="2039"/>
                </a:lnSpc>
              </a:pPr>
              <a:r>
                <a:rPr lang="en-US" sz="1067" spc="-7">
                  <a:solidFill>
                    <a:srgbClr val="FFFFFF"/>
                  </a:solidFill>
                  <a:latin typeface="IBM Plex Sans"/>
                </a:rPr>
                <a:t>+ inserirUsuario() : String</a:t>
              </a:r>
            </a:p>
            <a:p>
              <a:pPr algn="l">
                <a:lnSpc>
                  <a:spcPts val="628"/>
                </a:lnSpc>
              </a:pPr>
              <a:r>
                <a:rPr lang="en-US" sz="1067" spc="-8">
                  <a:solidFill>
                    <a:srgbClr val="FFFFFF"/>
                  </a:solidFill>
                  <a:latin typeface="IBM Plex Sans"/>
                </a:rPr>
                <a:t>+ editarUsuario() : String</a:t>
              </a:r>
            </a:p>
            <a:p>
              <a:pPr algn="l">
                <a:lnSpc>
                  <a:spcPts val="2039"/>
                </a:lnSpc>
              </a:pPr>
              <a:r>
                <a:rPr lang="en-US" sz="1067" spc="-7">
                  <a:solidFill>
                    <a:srgbClr val="FFFFFF"/>
                  </a:solidFill>
                  <a:latin typeface="IBM Plex Sans"/>
                </a:rPr>
                <a:t>+ atribuirPermissao() : String</a:t>
              </a:r>
            </a:p>
            <a:p>
              <a:pPr algn="l">
                <a:lnSpc>
                  <a:spcPts val="591"/>
                </a:lnSpc>
              </a:pPr>
              <a:r>
                <a:rPr lang="en-US" sz="1067" spc="-9">
                  <a:solidFill>
                    <a:srgbClr val="FFFFFF"/>
                  </a:solidFill>
                  <a:latin typeface="IBM Plex Sans"/>
                </a:rPr>
                <a:t>+ excluirUsuario() : String</a:t>
              </a:r>
            </a:p>
            <a:p>
              <a:pPr algn="l">
                <a:lnSpc>
                  <a:spcPts val="2076"/>
                </a:lnSpc>
              </a:pPr>
              <a:r>
                <a:rPr lang="en-US" sz="1067" spc="-8">
                  <a:solidFill>
                    <a:srgbClr val="FFFFFF"/>
                  </a:solidFill>
                  <a:latin typeface="IBM Plex Sans"/>
                </a:rPr>
                <a:t>+ exibirUsuarios() : List</a:t>
              </a:r>
            </a:p>
            <a:p>
              <a:pPr algn="l">
                <a:lnSpc>
                  <a:spcPts val="591"/>
                </a:lnSpc>
              </a:pPr>
              <a:r>
                <a:rPr lang="en-US" sz="1067" spc="-8">
                  <a:solidFill>
                    <a:srgbClr val="FFFFFF"/>
                  </a:solidFill>
                  <a:latin typeface="IBM Plex Sans"/>
                </a:rPr>
                <a:t>+ gerenciarProduto() : void</a:t>
              </a:r>
            </a:p>
          </p:txBody>
        </p:sp>
        <p:sp>
          <p:nvSpPr>
            <p:cNvPr name="TextBox 14" id="14"/>
            <p:cNvSpPr txBox="true"/>
            <p:nvPr/>
          </p:nvSpPr>
          <p:spPr>
            <a:xfrm rot="0">
              <a:off x="1796226" y="1241214"/>
              <a:ext cx="2191280" cy="1865574"/>
            </a:xfrm>
            <a:prstGeom prst="rect">
              <a:avLst/>
            </a:prstGeom>
          </p:spPr>
          <p:txBody>
            <a:bodyPr anchor="t" rtlCol="false" tIns="0" lIns="0" bIns="0" rIns="0">
              <a:spAutoFit/>
            </a:bodyPr>
            <a:lstStyle/>
            <a:p>
              <a:pPr algn="l">
                <a:lnSpc>
                  <a:spcPts val="1333"/>
                </a:lnSpc>
              </a:pPr>
              <a:r>
                <a:rPr lang="en-US" sz="1067" spc="-9">
                  <a:solidFill>
                    <a:srgbClr val="FFFFFF"/>
                  </a:solidFill>
                  <a:latin typeface="IBM Plex Sans"/>
                </a:rPr>
                <a:t>- login : String</a:t>
              </a:r>
            </a:p>
            <a:p>
              <a:pPr algn="l">
                <a:lnSpc>
                  <a:spcPts val="1333"/>
                </a:lnSpc>
              </a:pPr>
              <a:r>
                <a:rPr lang="en-US" sz="1067" spc="-8">
                  <a:solidFill>
                    <a:srgbClr val="FFFFFF"/>
                  </a:solidFill>
                  <a:latin typeface="IBM Plex Sans"/>
                </a:rPr>
                <a:t>- senha : String</a:t>
              </a:r>
            </a:p>
            <a:p>
              <a:pPr algn="l">
                <a:lnSpc>
                  <a:spcPts val="2667"/>
                </a:lnSpc>
              </a:pPr>
              <a:r>
                <a:rPr lang="en-US" sz="1067" spc="-7">
                  <a:solidFill>
                    <a:srgbClr val="FFFFFF"/>
                  </a:solidFill>
                  <a:latin typeface="IBM Plex Sans"/>
                </a:rPr>
                <a:t>+ autenticarUsuario() : void</a:t>
              </a:r>
            </a:p>
            <a:p>
              <a:pPr algn="l">
                <a:lnSpc>
                  <a:spcPts val="533"/>
                </a:lnSpc>
              </a:pPr>
              <a:r>
                <a:rPr lang="en-US" sz="1067" spc="-7">
                  <a:solidFill>
                    <a:srgbClr val="FFFFFF"/>
                  </a:solidFill>
                  <a:latin typeface="IBM Plex Sans"/>
                </a:rPr>
                <a:t>+ redifinirSenha() : String</a:t>
              </a:r>
            </a:p>
            <a:p>
              <a:pPr algn="r">
                <a:lnSpc>
                  <a:spcPts val="742"/>
                </a:lnSpc>
              </a:pPr>
            </a:p>
            <a:p>
              <a:pPr algn="l">
                <a:lnSpc>
                  <a:spcPts val="2667"/>
                </a:lnSpc>
              </a:pPr>
              <a:r>
                <a:rPr lang="en-US" sz="1067" spc="-11">
                  <a:solidFill>
                    <a:srgbClr val="FFFFFF"/>
                  </a:solidFill>
                  <a:latin typeface="IBM Plex Sans"/>
                </a:rPr>
                <a:t>1</a:t>
              </a:r>
            </a:p>
            <a:p>
              <a:pPr algn="l">
                <a:lnSpc>
                  <a:spcPts val="2667"/>
                </a:lnSpc>
              </a:pPr>
              <a:r>
                <a:rPr lang="en-US" sz="1067" spc="-11">
                  <a:solidFill>
                    <a:srgbClr val="FFFFFF"/>
                  </a:solidFill>
                  <a:latin typeface="IBM Plex Sans"/>
                </a:rPr>
                <a:t>possui</a:t>
              </a:r>
            </a:p>
          </p:txBody>
        </p:sp>
        <p:sp>
          <p:nvSpPr>
            <p:cNvPr name="TextBox 15" id="15"/>
            <p:cNvSpPr txBox="true"/>
            <p:nvPr/>
          </p:nvSpPr>
          <p:spPr>
            <a:xfrm rot="0">
              <a:off x="4154974" y="4271280"/>
              <a:ext cx="100473" cy="241681"/>
            </a:xfrm>
            <a:prstGeom prst="rect">
              <a:avLst/>
            </a:prstGeom>
          </p:spPr>
          <p:txBody>
            <a:bodyPr anchor="t" rtlCol="false" tIns="0" lIns="0" bIns="0" rIns="0">
              <a:spAutoFit/>
            </a:bodyPr>
            <a:lstStyle/>
            <a:p>
              <a:pPr algn="l">
                <a:lnSpc>
                  <a:spcPts val="1494"/>
                </a:lnSpc>
              </a:pPr>
              <a:r>
                <a:rPr lang="en-US" sz="1067" spc="-11">
                  <a:solidFill>
                    <a:srgbClr val="FFFFFF"/>
                  </a:solidFill>
                  <a:latin typeface="IBM Plex Sans"/>
                </a:rPr>
                <a:t>1</a:t>
              </a:r>
            </a:p>
          </p:txBody>
        </p:sp>
        <p:sp>
          <p:nvSpPr>
            <p:cNvPr name="TextBox 16" id="16"/>
            <p:cNvSpPr txBox="true"/>
            <p:nvPr/>
          </p:nvSpPr>
          <p:spPr>
            <a:xfrm rot="0">
              <a:off x="4500236" y="8507992"/>
              <a:ext cx="100473" cy="241681"/>
            </a:xfrm>
            <a:prstGeom prst="rect">
              <a:avLst/>
            </a:prstGeom>
          </p:spPr>
          <p:txBody>
            <a:bodyPr anchor="t" rtlCol="false" tIns="0" lIns="0" bIns="0" rIns="0">
              <a:spAutoFit/>
            </a:bodyPr>
            <a:lstStyle/>
            <a:p>
              <a:pPr algn="l">
                <a:lnSpc>
                  <a:spcPts val="1494"/>
                </a:lnSpc>
              </a:pPr>
              <a:r>
                <a:rPr lang="en-US" sz="1067" spc="-11">
                  <a:solidFill>
                    <a:srgbClr val="FFFFFF"/>
                  </a:solidFill>
                  <a:latin typeface="IBM Plex Sans"/>
                </a:rPr>
                <a:t>1</a:t>
              </a:r>
            </a:p>
          </p:txBody>
        </p:sp>
        <p:sp>
          <p:nvSpPr>
            <p:cNvPr name="TextBox 17" id="17"/>
            <p:cNvSpPr txBox="true"/>
            <p:nvPr/>
          </p:nvSpPr>
          <p:spPr>
            <a:xfrm rot="0">
              <a:off x="4480875" y="4174478"/>
              <a:ext cx="526241" cy="241681"/>
            </a:xfrm>
            <a:prstGeom prst="rect">
              <a:avLst/>
            </a:prstGeom>
          </p:spPr>
          <p:txBody>
            <a:bodyPr anchor="t" rtlCol="false" tIns="0" lIns="0" bIns="0" rIns="0">
              <a:spAutoFit/>
            </a:bodyPr>
            <a:lstStyle/>
            <a:p>
              <a:pPr algn="l">
                <a:lnSpc>
                  <a:spcPts val="1494"/>
                </a:lnSpc>
              </a:pPr>
              <a:r>
                <a:rPr lang="en-US" sz="1067" spc="-11">
                  <a:solidFill>
                    <a:srgbClr val="FFFFFF"/>
                  </a:solidFill>
                  <a:latin typeface="IBM Plex Sans"/>
                </a:rPr>
                <a:t>realiza</a:t>
              </a:r>
            </a:p>
          </p:txBody>
        </p:sp>
        <p:sp>
          <p:nvSpPr>
            <p:cNvPr name="TextBox 18" id="18"/>
            <p:cNvSpPr txBox="true"/>
            <p:nvPr/>
          </p:nvSpPr>
          <p:spPr>
            <a:xfrm rot="0">
              <a:off x="5429537" y="2919275"/>
              <a:ext cx="272297" cy="241681"/>
            </a:xfrm>
            <a:prstGeom prst="rect">
              <a:avLst/>
            </a:prstGeom>
          </p:spPr>
          <p:txBody>
            <a:bodyPr anchor="t" rtlCol="false" tIns="0" lIns="0" bIns="0" rIns="0">
              <a:spAutoFit/>
            </a:bodyPr>
            <a:lstStyle/>
            <a:p>
              <a:pPr algn="l">
                <a:lnSpc>
                  <a:spcPts val="1494"/>
                </a:lnSpc>
              </a:pPr>
              <a:r>
                <a:rPr lang="en-US" sz="1067" spc="-8">
                  <a:solidFill>
                    <a:srgbClr val="FFFFFF"/>
                  </a:solidFill>
                  <a:latin typeface="IBM Plex Sans"/>
                </a:rPr>
                <a:t>1..*</a:t>
              </a:r>
            </a:p>
          </p:txBody>
        </p:sp>
        <p:sp>
          <p:nvSpPr>
            <p:cNvPr name="TextBox 19" id="19"/>
            <p:cNvSpPr txBox="true"/>
            <p:nvPr/>
          </p:nvSpPr>
          <p:spPr>
            <a:xfrm rot="0">
              <a:off x="6036165" y="6181356"/>
              <a:ext cx="2201001" cy="1480905"/>
            </a:xfrm>
            <a:prstGeom prst="rect">
              <a:avLst/>
            </a:prstGeom>
          </p:spPr>
          <p:txBody>
            <a:bodyPr anchor="t" rtlCol="false" tIns="0" lIns="0" bIns="0" rIns="0">
              <a:spAutoFit/>
            </a:bodyPr>
            <a:lstStyle/>
            <a:p>
              <a:pPr algn="l">
                <a:lnSpc>
                  <a:spcPts val="1333"/>
                </a:lnSpc>
              </a:pPr>
              <a:r>
                <a:rPr lang="en-US" sz="1067" spc="-8">
                  <a:solidFill>
                    <a:srgbClr val="FFFFFF"/>
                  </a:solidFill>
                  <a:latin typeface="IBM Plex Sans"/>
                </a:rPr>
                <a:t>- codigoItem : String</a:t>
              </a:r>
            </a:p>
            <a:p>
              <a:pPr algn="l">
                <a:lnSpc>
                  <a:spcPts val="1333"/>
                </a:lnSpc>
              </a:pPr>
              <a:r>
                <a:rPr lang="en-US" sz="1067" spc="-8">
                  <a:solidFill>
                    <a:srgbClr val="FFFFFF"/>
                  </a:solidFill>
                  <a:latin typeface="IBM Plex Sans"/>
                </a:rPr>
                <a:t>- qtdProduto : int</a:t>
              </a:r>
            </a:p>
            <a:p>
              <a:pPr algn="l">
                <a:lnSpc>
                  <a:spcPts val="1333"/>
                </a:lnSpc>
              </a:pPr>
              <a:r>
                <a:rPr lang="en-US" sz="1067" spc="-10">
                  <a:solidFill>
                    <a:srgbClr val="FFFFFF"/>
                  </a:solidFill>
                  <a:latin typeface="IBM Plex Sans"/>
                </a:rPr>
                <a:t>- preco : float</a:t>
              </a:r>
            </a:p>
            <a:p>
              <a:pPr algn="l">
                <a:lnSpc>
                  <a:spcPts val="1333"/>
                </a:lnSpc>
              </a:pPr>
              <a:r>
                <a:rPr lang="en-US" sz="1067" spc="-9">
                  <a:solidFill>
                    <a:srgbClr val="FFFFFF"/>
                  </a:solidFill>
                  <a:latin typeface="IBM Plex Sans"/>
                </a:rPr>
                <a:t>- produto_codigo : int</a:t>
              </a:r>
            </a:p>
            <a:p>
              <a:pPr algn="l">
                <a:lnSpc>
                  <a:spcPts val="2667"/>
                </a:lnSpc>
              </a:pPr>
              <a:r>
                <a:rPr lang="en-US" sz="1067" spc="-9">
                  <a:solidFill>
                    <a:srgbClr val="FFFFFF"/>
                  </a:solidFill>
                  <a:latin typeface="IBM Plex Sans"/>
                </a:rPr>
                <a:t>+ aplicarDesconto() : String</a:t>
              </a:r>
            </a:p>
            <a:p>
              <a:pPr algn="l">
                <a:lnSpc>
                  <a:spcPts val="533"/>
                </a:lnSpc>
              </a:pPr>
              <a:r>
                <a:rPr lang="en-US" sz="1067" spc="-11">
                  <a:solidFill>
                    <a:srgbClr val="FFFFFF"/>
                  </a:solidFill>
                  <a:latin typeface="IBM Plex Sans"/>
                </a:rPr>
                <a:t>+ getValorTotal() : float</a:t>
              </a:r>
            </a:p>
          </p:txBody>
        </p:sp>
        <p:sp>
          <p:nvSpPr>
            <p:cNvPr name="TextBox 20" id="20"/>
            <p:cNvSpPr txBox="true"/>
            <p:nvPr/>
          </p:nvSpPr>
          <p:spPr>
            <a:xfrm rot="0">
              <a:off x="5978083" y="2235051"/>
              <a:ext cx="2261744" cy="3391136"/>
            </a:xfrm>
            <a:prstGeom prst="rect">
              <a:avLst/>
            </a:prstGeom>
          </p:spPr>
          <p:txBody>
            <a:bodyPr anchor="t" rtlCol="false" tIns="0" lIns="0" bIns="0" rIns="0">
              <a:spAutoFit/>
            </a:bodyPr>
            <a:lstStyle/>
            <a:p>
              <a:pPr algn="l">
                <a:lnSpc>
                  <a:spcPts val="1333"/>
                </a:lnSpc>
              </a:pPr>
              <a:r>
                <a:rPr lang="en-US" sz="1067" spc="-8">
                  <a:solidFill>
                    <a:srgbClr val="FFFFFF"/>
                  </a:solidFill>
                  <a:latin typeface="IBM Plex Sans"/>
                </a:rPr>
                <a:t>- codigo : String</a:t>
              </a:r>
            </a:p>
            <a:p>
              <a:pPr algn="l">
                <a:lnSpc>
                  <a:spcPts val="1333"/>
                </a:lnSpc>
              </a:pPr>
              <a:r>
                <a:rPr lang="en-US" sz="1067" spc="-8">
                  <a:solidFill>
                    <a:srgbClr val="FFFFFF"/>
                  </a:solidFill>
                  <a:latin typeface="IBM Plex Sans"/>
                </a:rPr>
                <a:t>- descricao : String</a:t>
              </a:r>
            </a:p>
            <a:p>
              <a:pPr algn="just">
                <a:lnSpc>
                  <a:spcPts val="1333"/>
                </a:lnSpc>
              </a:pPr>
              <a:r>
                <a:rPr lang="en-US" sz="1067" spc="-8">
                  <a:solidFill>
                    <a:srgbClr val="FFFFFF"/>
                  </a:solidFill>
                  <a:latin typeface="IBM Plex Sans"/>
                </a:rPr>
                <a:t>- funcionario_codigo : String - data : Date</a:t>
              </a:r>
            </a:p>
            <a:p>
              <a:pPr algn="l">
                <a:lnSpc>
                  <a:spcPts val="1333"/>
                </a:lnSpc>
              </a:pPr>
              <a:r>
                <a:rPr lang="en-US" sz="1067" spc="-10">
                  <a:solidFill>
                    <a:srgbClr val="FFFFFF"/>
                  </a:solidFill>
                  <a:latin typeface="IBM Plex Sans"/>
                </a:rPr>
                <a:t>- valor : float</a:t>
              </a:r>
            </a:p>
            <a:p>
              <a:pPr algn="l">
                <a:lnSpc>
                  <a:spcPts val="2667"/>
                </a:lnSpc>
              </a:pPr>
              <a:r>
                <a:rPr lang="en-US" sz="1067" spc="-8">
                  <a:solidFill>
                    <a:srgbClr val="FFFFFF"/>
                  </a:solidFill>
                  <a:latin typeface="IBM Plex Sans"/>
                </a:rPr>
                <a:t>+ inserirVenda() : String</a:t>
              </a:r>
            </a:p>
            <a:p>
              <a:pPr algn="l">
                <a:lnSpc>
                  <a:spcPts val="533"/>
                </a:lnSpc>
              </a:pPr>
              <a:r>
                <a:rPr lang="en-US" sz="1067" spc="-9">
                  <a:solidFill>
                    <a:srgbClr val="FFFFFF"/>
                  </a:solidFill>
                  <a:latin typeface="IBM Plex Sans"/>
                </a:rPr>
                <a:t>+ alterarVenda() : String</a:t>
              </a:r>
            </a:p>
            <a:p>
              <a:pPr algn="l">
                <a:lnSpc>
                  <a:spcPts val="2134"/>
                </a:lnSpc>
              </a:pPr>
              <a:r>
                <a:rPr lang="en-US" sz="1067" spc="-9">
                  <a:solidFill>
                    <a:srgbClr val="FFFFFF"/>
                  </a:solidFill>
                  <a:latin typeface="IBM Plex Sans"/>
                </a:rPr>
                <a:t>+ excluirVenda() : String</a:t>
              </a:r>
            </a:p>
            <a:p>
              <a:pPr algn="l">
                <a:lnSpc>
                  <a:spcPts val="533"/>
                </a:lnSpc>
              </a:pPr>
              <a:r>
                <a:rPr lang="en-US" sz="1067" spc="-11">
                  <a:solidFill>
                    <a:srgbClr val="FFFFFF"/>
                  </a:solidFill>
                  <a:latin typeface="IBM Plex Sans"/>
                </a:rPr>
                <a:t>+ getValorTotal() : float</a:t>
              </a:r>
            </a:p>
            <a:p>
              <a:pPr algn="r">
                <a:lnSpc>
                  <a:spcPts val="723"/>
                </a:lnSpc>
              </a:pPr>
            </a:p>
            <a:p>
              <a:pPr algn="l">
                <a:lnSpc>
                  <a:spcPts val="2667"/>
                </a:lnSpc>
              </a:pPr>
              <a:r>
                <a:rPr lang="en-US" sz="1067" spc="-11">
                  <a:solidFill>
                    <a:srgbClr val="FFFFFF"/>
                  </a:solidFill>
                  <a:latin typeface="IBM Plex Sans"/>
                </a:rPr>
                <a:t>1</a:t>
              </a:r>
            </a:p>
            <a:p>
              <a:pPr algn="l">
                <a:lnSpc>
                  <a:spcPts val="2667"/>
                </a:lnSpc>
              </a:pPr>
              <a:r>
                <a:rPr lang="en-US" sz="1067" spc="-11">
                  <a:solidFill>
                    <a:srgbClr val="FFFFFF"/>
                  </a:solidFill>
                  <a:latin typeface="IBM Plex Sans"/>
                </a:rPr>
                <a:t>possui</a:t>
              </a:r>
            </a:p>
            <a:p>
              <a:pPr algn="l">
                <a:lnSpc>
                  <a:spcPts val="877"/>
                </a:lnSpc>
              </a:pPr>
              <a:r>
                <a:rPr lang="en-US" sz="1067" spc="-8">
                  <a:solidFill>
                    <a:srgbClr val="FFFFFF"/>
                  </a:solidFill>
                  <a:latin typeface="IBM Plex Sans"/>
                </a:rPr>
                <a:t>1..*</a:t>
              </a:r>
            </a:p>
          </p:txBody>
        </p:sp>
        <p:sp>
          <p:nvSpPr>
            <p:cNvPr name="TextBox 21" id="21"/>
            <p:cNvSpPr txBox="true"/>
            <p:nvPr/>
          </p:nvSpPr>
          <p:spPr>
            <a:xfrm rot="0">
              <a:off x="9233865" y="8320841"/>
              <a:ext cx="526241" cy="241681"/>
            </a:xfrm>
            <a:prstGeom prst="rect">
              <a:avLst/>
            </a:prstGeom>
          </p:spPr>
          <p:txBody>
            <a:bodyPr anchor="t" rtlCol="false" tIns="0" lIns="0" bIns="0" rIns="0">
              <a:spAutoFit/>
            </a:bodyPr>
            <a:lstStyle/>
            <a:p>
              <a:pPr algn="l">
                <a:lnSpc>
                  <a:spcPts val="1494"/>
                </a:lnSpc>
              </a:pPr>
              <a:r>
                <a:rPr lang="en-US" sz="1067" spc="-11">
                  <a:solidFill>
                    <a:srgbClr val="FFFFFF"/>
                  </a:solidFill>
                  <a:latin typeface="IBM Plex Sans"/>
                </a:rPr>
                <a:t>realiza</a:t>
              </a:r>
            </a:p>
          </p:txBody>
        </p:sp>
        <p:sp>
          <p:nvSpPr>
            <p:cNvPr name="TextBox 22" id="22"/>
            <p:cNvSpPr txBox="true"/>
            <p:nvPr/>
          </p:nvSpPr>
          <p:spPr>
            <a:xfrm rot="0">
              <a:off x="10821422" y="2796504"/>
              <a:ext cx="2062150" cy="3091049"/>
            </a:xfrm>
            <a:prstGeom prst="rect">
              <a:avLst/>
            </a:prstGeom>
          </p:spPr>
          <p:txBody>
            <a:bodyPr anchor="t" rtlCol="false" tIns="0" lIns="0" bIns="0" rIns="0">
              <a:spAutoFit/>
            </a:bodyPr>
            <a:lstStyle/>
            <a:p>
              <a:pPr algn="l">
                <a:lnSpc>
                  <a:spcPts val="1333"/>
                </a:lnSpc>
              </a:pPr>
              <a:r>
                <a:rPr lang="en-US" sz="1067" spc="-8">
                  <a:solidFill>
                    <a:srgbClr val="FFFFFF"/>
                  </a:solidFill>
                  <a:latin typeface="IBM Plex Sans"/>
                </a:rPr>
                <a:t>- codigo : String</a:t>
              </a:r>
            </a:p>
            <a:p>
              <a:pPr algn="l">
                <a:lnSpc>
                  <a:spcPts val="1333"/>
                </a:lnSpc>
              </a:pPr>
              <a:r>
                <a:rPr lang="en-US" sz="1067" spc="-10">
                  <a:solidFill>
                    <a:srgbClr val="FFFFFF"/>
                  </a:solidFill>
                  <a:latin typeface="IBM Plex Sans"/>
                </a:rPr>
                <a:t>- preco : float</a:t>
              </a:r>
            </a:p>
            <a:p>
              <a:pPr algn="l">
                <a:lnSpc>
                  <a:spcPts val="1333"/>
                </a:lnSpc>
              </a:pPr>
              <a:r>
                <a:rPr lang="en-US" sz="1067" spc="-8">
                  <a:solidFill>
                    <a:srgbClr val="FFFFFF"/>
                  </a:solidFill>
                  <a:latin typeface="IBM Plex Sans"/>
                </a:rPr>
                <a:t>- qtdEstoque : int</a:t>
              </a:r>
            </a:p>
            <a:p>
              <a:pPr algn="l">
                <a:lnSpc>
                  <a:spcPts val="1333"/>
                </a:lnSpc>
              </a:pPr>
              <a:r>
                <a:rPr lang="en-US" sz="1067" spc="-8">
                  <a:solidFill>
                    <a:srgbClr val="FFFFFF"/>
                  </a:solidFill>
                  <a:latin typeface="IBM Plex Sans"/>
                </a:rPr>
                <a:t>- descricao : String</a:t>
              </a:r>
            </a:p>
            <a:p>
              <a:pPr algn="l">
                <a:lnSpc>
                  <a:spcPts val="1333"/>
                </a:lnSpc>
              </a:pPr>
              <a:r>
                <a:rPr lang="en-US" sz="1067" spc="-7">
                  <a:solidFill>
                    <a:srgbClr val="FFFFFF"/>
                  </a:solidFill>
                  <a:latin typeface="IBM Plex Sans"/>
                </a:rPr>
                <a:t>- nome : String</a:t>
              </a:r>
            </a:p>
            <a:p>
              <a:pPr algn="l">
                <a:lnSpc>
                  <a:spcPts val="1333"/>
                </a:lnSpc>
              </a:pPr>
              <a:r>
                <a:rPr lang="en-US" sz="1067" spc="-7">
                  <a:solidFill>
                    <a:srgbClr val="FFFFFF"/>
                  </a:solidFill>
                  <a:latin typeface="IBM Plex Sans"/>
                </a:rPr>
                <a:t>- marca : String</a:t>
              </a:r>
            </a:p>
            <a:p>
              <a:pPr algn="l">
                <a:lnSpc>
                  <a:spcPts val="1333"/>
                </a:lnSpc>
              </a:pPr>
              <a:r>
                <a:rPr lang="en-US" sz="1067" spc="-7">
                  <a:solidFill>
                    <a:srgbClr val="FFFFFF"/>
                  </a:solidFill>
                  <a:latin typeface="IBM Plex Sans"/>
                </a:rPr>
                <a:t>- categoria : String</a:t>
              </a:r>
            </a:p>
            <a:p>
              <a:pPr algn="l">
                <a:lnSpc>
                  <a:spcPts val="2667"/>
                </a:lnSpc>
              </a:pPr>
              <a:r>
                <a:rPr lang="en-US" sz="1067" spc="-7">
                  <a:solidFill>
                    <a:srgbClr val="FFFFFF"/>
                  </a:solidFill>
                  <a:latin typeface="IBM Plex Sans"/>
                </a:rPr>
                <a:t>+ inserirProduto() : String</a:t>
              </a:r>
            </a:p>
            <a:p>
              <a:pPr algn="l">
                <a:lnSpc>
                  <a:spcPts val="533"/>
                </a:lnSpc>
              </a:pPr>
              <a:r>
                <a:rPr lang="en-US" sz="1067" spc="-9">
                  <a:solidFill>
                    <a:srgbClr val="FFFFFF"/>
                  </a:solidFill>
                  <a:latin typeface="IBM Plex Sans"/>
                </a:rPr>
                <a:t>+ alterarProduto() : String</a:t>
              </a:r>
            </a:p>
            <a:p>
              <a:pPr algn="l">
                <a:lnSpc>
                  <a:spcPts val="2134"/>
                </a:lnSpc>
              </a:pPr>
              <a:r>
                <a:rPr lang="en-US" sz="1067" spc="-9">
                  <a:solidFill>
                    <a:srgbClr val="FFFFFF"/>
                  </a:solidFill>
                  <a:latin typeface="IBM Plex Sans"/>
                </a:rPr>
                <a:t>+ excluirProduto() : String</a:t>
              </a:r>
            </a:p>
            <a:p>
              <a:pPr algn="l">
                <a:lnSpc>
                  <a:spcPts val="533"/>
                </a:lnSpc>
              </a:pPr>
              <a:r>
                <a:rPr lang="en-US" sz="1067" spc="-8">
                  <a:solidFill>
                    <a:srgbClr val="FFFFFF"/>
                  </a:solidFill>
                  <a:latin typeface="IBM Plex Sans"/>
                </a:rPr>
                <a:t>+ exibirProduto() : List</a:t>
              </a:r>
            </a:p>
            <a:p>
              <a:pPr algn="r">
                <a:lnSpc>
                  <a:spcPts val="723"/>
                </a:lnSpc>
              </a:pPr>
            </a:p>
            <a:p>
              <a:pPr algn="l">
                <a:lnSpc>
                  <a:spcPts val="2667"/>
                </a:lnSpc>
              </a:pPr>
              <a:r>
                <a:rPr lang="en-US" sz="1067" spc="-8">
                  <a:solidFill>
                    <a:srgbClr val="FFFFFF"/>
                  </a:solidFill>
                  <a:latin typeface="IBM Plex Sans"/>
                </a:rPr>
                <a:t>1..*</a:t>
              </a:r>
            </a:p>
          </p:txBody>
        </p:sp>
        <p:sp>
          <p:nvSpPr>
            <p:cNvPr name="TextBox 23" id="23"/>
            <p:cNvSpPr txBox="true"/>
            <p:nvPr/>
          </p:nvSpPr>
          <p:spPr>
            <a:xfrm rot="0">
              <a:off x="286111" y="398880"/>
              <a:ext cx="392089" cy="222631"/>
            </a:xfrm>
            <a:prstGeom prst="rect">
              <a:avLst/>
            </a:prstGeom>
          </p:spPr>
          <p:txBody>
            <a:bodyPr anchor="t" rtlCol="false" tIns="0" lIns="0" bIns="0" rIns="0">
              <a:spAutoFit/>
            </a:bodyPr>
            <a:lstStyle/>
            <a:p>
              <a:pPr algn="l">
                <a:lnSpc>
                  <a:spcPts val="1494"/>
                </a:lnSpc>
              </a:pPr>
              <a:r>
                <a:rPr lang="en-US" sz="1067" spc="9">
                  <a:solidFill>
                    <a:srgbClr val="FFFFFF"/>
                  </a:solidFill>
                  <a:latin typeface="Open Sans"/>
                </a:rPr>
                <a:t>pkg </a:t>
              </a:r>
            </a:p>
          </p:txBody>
        </p:sp>
        <p:sp>
          <p:nvSpPr>
            <p:cNvPr name="TextBox 24" id="24"/>
            <p:cNvSpPr txBox="true"/>
            <p:nvPr/>
          </p:nvSpPr>
          <p:spPr>
            <a:xfrm rot="0">
              <a:off x="2570644" y="7329920"/>
              <a:ext cx="652891" cy="222631"/>
            </a:xfrm>
            <a:prstGeom prst="rect">
              <a:avLst/>
            </a:prstGeom>
          </p:spPr>
          <p:txBody>
            <a:bodyPr anchor="t" rtlCol="false" tIns="0" lIns="0" bIns="0" rIns="0">
              <a:spAutoFit/>
            </a:bodyPr>
            <a:lstStyle/>
            <a:p>
              <a:pPr algn="l">
                <a:lnSpc>
                  <a:spcPts val="1494"/>
                </a:lnSpc>
              </a:pPr>
              <a:r>
                <a:rPr lang="en-US" sz="1067" spc="9">
                  <a:solidFill>
                    <a:srgbClr val="FFFFFF"/>
                  </a:solidFill>
                  <a:latin typeface="Open Sans"/>
                </a:rPr>
                <a:t>gerente</a:t>
              </a:r>
            </a:p>
          </p:txBody>
        </p:sp>
        <p:sp>
          <p:nvSpPr>
            <p:cNvPr name="TextBox 25" id="25"/>
            <p:cNvSpPr txBox="true"/>
            <p:nvPr/>
          </p:nvSpPr>
          <p:spPr>
            <a:xfrm rot="0">
              <a:off x="2519016" y="908705"/>
              <a:ext cx="753121" cy="222631"/>
            </a:xfrm>
            <a:prstGeom prst="rect">
              <a:avLst/>
            </a:prstGeom>
          </p:spPr>
          <p:txBody>
            <a:bodyPr anchor="t" rtlCol="false" tIns="0" lIns="0" bIns="0" rIns="0">
              <a:spAutoFit/>
            </a:bodyPr>
            <a:lstStyle/>
            <a:p>
              <a:pPr algn="l">
                <a:lnSpc>
                  <a:spcPts val="1494"/>
                </a:lnSpc>
              </a:pPr>
              <a:r>
                <a:rPr lang="en-US" sz="1067" spc="10">
                  <a:solidFill>
                    <a:srgbClr val="FFFFFF"/>
                  </a:solidFill>
                  <a:latin typeface="Open Sans"/>
                </a:rPr>
                <a:t>usuários</a:t>
              </a:r>
            </a:p>
          </p:txBody>
        </p:sp>
        <p:sp>
          <p:nvSpPr>
            <p:cNvPr name="TextBox 26" id="26"/>
            <p:cNvSpPr txBox="true"/>
            <p:nvPr/>
          </p:nvSpPr>
          <p:spPr>
            <a:xfrm rot="0">
              <a:off x="2477069" y="4099952"/>
              <a:ext cx="827901" cy="222631"/>
            </a:xfrm>
            <a:prstGeom prst="rect">
              <a:avLst/>
            </a:prstGeom>
          </p:spPr>
          <p:txBody>
            <a:bodyPr anchor="t" rtlCol="false" tIns="0" lIns="0" bIns="0" rIns="0">
              <a:spAutoFit/>
            </a:bodyPr>
            <a:lstStyle/>
            <a:p>
              <a:pPr algn="l">
                <a:lnSpc>
                  <a:spcPts val="1494"/>
                </a:lnSpc>
              </a:pPr>
              <a:r>
                <a:rPr lang="en-US" sz="1067" spc="9">
                  <a:solidFill>
                    <a:srgbClr val="FFFFFF"/>
                  </a:solidFill>
                  <a:latin typeface="Open Sans"/>
                </a:rPr>
                <a:t>Vendedor</a:t>
              </a:r>
            </a:p>
          </p:txBody>
        </p:sp>
        <p:sp>
          <p:nvSpPr>
            <p:cNvPr name="TextBox 27" id="27"/>
            <p:cNvSpPr txBox="true"/>
            <p:nvPr/>
          </p:nvSpPr>
          <p:spPr>
            <a:xfrm rot="0">
              <a:off x="6810583" y="1899314"/>
              <a:ext cx="619655" cy="222631"/>
            </a:xfrm>
            <a:prstGeom prst="rect">
              <a:avLst/>
            </a:prstGeom>
          </p:spPr>
          <p:txBody>
            <a:bodyPr anchor="t" rtlCol="false" tIns="0" lIns="0" bIns="0" rIns="0">
              <a:spAutoFit/>
            </a:bodyPr>
            <a:lstStyle/>
            <a:p>
              <a:pPr algn="l">
                <a:lnSpc>
                  <a:spcPts val="1494"/>
                </a:lnSpc>
              </a:pPr>
              <a:r>
                <a:rPr lang="en-US" sz="1067" spc="9">
                  <a:solidFill>
                    <a:srgbClr val="FFFFFF"/>
                  </a:solidFill>
                  <a:latin typeface="Open Sans"/>
                </a:rPr>
                <a:t>vendas</a:t>
              </a:r>
            </a:p>
          </p:txBody>
        </p:sp>
        <p:sp>
          <p:nvSpPr>
            <p:cNvPr name="TextBox 28" id="28"/>
            <p:cNvSpPr txBox="true"/>
            <p:nvPr/>
          </p:nvSpPr>
          <p:spPr>
            <a:xfrm rot="0">
              <a:off x="6694420" y="5845619"/>
              <a:ext cx="912805" cy="222631"/>
            </a:xfrm>
            <a:prstGeom prst="rect">
              <a:avLst/>
            </a:prstGeom>
          </p:spPr>
          <p:txBody>
            <a:bodyPr anchor="t" rtlCol="false" tIns="0" lIns="0" bIns="0" rIns="0">
              <a:spAutoFit/>
            </a:bodyPr>
            <a:lstStyle/>
            <a:p>
              <a:pPr algn="l">
                <a:lnSpc>
                  <a:spcPts val="1494"/>
                </a:lnSpc>
              </a:pPr>
              <a:r>
                <a:rPr lang="en-US" sz="1067" spc="9">
                  <a:solidFill>
                    <a:srgbClr val="FFFFFF"/>
                  </a:solidFill>
                  <a:latin typeface="Open Sans"/>
                </a:rPr>
                <a:t>i temVenda</a:t>
              </a:r>
            </a:p>
          </p:txBody>
        </p:sp>
        <p:sp>
          <p:nvSpPr>
            <p:cNvPr name="TextBox 29" id="29"/>
            <p:cNvSpPr txBox="true"/>
            <p:nvPr/>
          </p:nvSpPr>
          <p:spPr>
            <a:xfrm rot="0">
              <a:off x="11505491" y="2460767"/>
              <a:ext cx="681568" cy="222631"/>
            </a:xfrm>
            <a:prstGeom prst="rect">
              <a:avLst/>
            </a:prstGeom>
          </p:spPr>
          <p:txBody>
            <a:bodyPr anchor="t" rtlCol="false" tIns="0" lIns="0" bIns="0" rIns="0">
              <a:spAutoFit/>
            </a:bodyPr>
            <a:lstStyle/>
            <a:p>
              <a:pPr algn="l">
                <a:lnSpc>
                  <a:spcPts val="1494"/>
                </a:lnSpc>
              </a:pPr>
              <a:r>
                <a:rPr lang="en-US" sz="1067" spc="9">
                  <a:solidFill>
                    <a:srgbClr val="FFFFFF"/>
                  </a:solidFill>
                  <a:latin typeface="Open Sans"/>
                </a:rPr>
                <a:t>produto</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4319381" y="6138886"/>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3179" y="2153773"/>
            <a:ext cx="6527605" cy="533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Diagrama de sequência “Efetuar Login”</a:t>
            </a:r>
          </a:p>
        </p:txBody>
      </p:sp>
      <p:sp>
        <p:nvSpPr>
          <p:cNvPr name="TextBox 4" id="4"/>
          <p:cNvSpPr txBox="true"/>
          <p:nvPr/>
        </p:nvSpPr>
        <p:spPr>
          <a:xfrm rot="0">
            <a:off x="18085241" y="2201398"/>
            <a:ext cx="2512438" cy="268814"/>
          </a:xfrm>
          <a:prstGeom prst="rect">
            <a:avLst/>
          </a:prstGeom>
        </p:spPr>
        <p:txBody>
          <a:bodyPr anchor="t" rtlCol="false" tIns="0" lIns="0" bIns="0" rIns="0">
            <a:spAutoFit/>
          </a:bodyPr>
          <a:lstStyle/>
          <a:p>
            <a:pPr algn="l">
              <a:lnSpc>
                <a:spcPts val="2208"/>
              </a:lnSpc>
            </a:pPr>
          </a:p>
        </p:txBody>
      </p:sp>
      <p:grpSp>
        <p:nvGrpSpPr>
          <p:cNvPr name="Group 5" id="5"/>
          <p:cNvGrpSpPr/>
          <p:nvPr/>
        </p:nvGrpSpPr>
        <p:grpSpPr>
          <a:xfrm rot="0">
            <a:off x="-878935" y="2229973"/>
            <a:ext cx="24228392" cy="10619344"/>
            <a:chOff x="0" y="0"/>
            <a:chExt cx="32304522" cy="14159125"/>
          </a:xfrm>
        </p:grpSpPr>
        <p:sp>
          <p:nvSpPr>
            <p:cNvPr name="Freeform 6" id="6"/>
            <p:cNvSpPr/>
            <p:nvPr/>
          </p:nvSpPr>
          <p:spPr>
            <a:xfrm flipH="false" flipV="false" rot="-10800000">
              <a:off x="0" y="3330035"/>
              <a:ext cx="32304522" cy="10829090"/>
            </a:xfrm>
            <a:custGeom>
              <a:avLst/>
              <a:gdLst/>
              <a:ahLst/>
              <a:cxnLst/>
              <a:rect r="r" b="b" t="t" l="l"/>
              <a:pathLst>
                <a:path h="10829090" w="32304522">
                  <a:moveTo>
                    <a:pt x="0" y="0"/>
                  </a:moveTo>
                  <a:lnTo>
                    <a:pt x="32304522" y="0"/>
                  </a:lnTo>
                  <a:lnTo>
                    <a:pt x="32304522" y="10829090"/>
                  </a:lnTo>
                  <a:lnTo>
                    <a:pt x="0" y="10829090"/>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7" id="7"/>
            <p:cNvSpPr/>
            <p:nvPr/>
          </p:nvSpPr>
          <p:spPr>
            <a:xfrm flipH="false" flipV="false" rot="0">
              <a:off x="11265886" y="212833"/>
              <a:ext cx="13101200" cy="10210934"/>
            </a:xfrm>
            <a:custGeom>
              <a:avLst/>
              <a:gdLst/>
              <a:ahLst/>
              <a:cxnLst/>
              <a:rect r="r" b="b" t="t" l="l"/>
              <a:pathLst>
                <a:path h="10210934" w="13101200">
                  <a:moveTo>
                    <a:pt x="0" y="0"/>
                  </a:moveTo>
                  <a:lnTo>
                    <a:pt x="13101200" y="0"/>
                  </a:lnTo>
                  <a:lnTo>
                    <a:pt x="13101200" y="10210935"/>
                  </a:lnTo>
                  <a:lnTo>
                    <a:pt x="0" y="102109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1432002" y="-28575"/>
              <a:ext cx="2154120" cy="342916"/>
            </a:xfrm>
            <a:prstGeom prst="rect">
              <a:avLst/>
            </a:prstGeom>
          </p:spPr>
          <p:txBody>
            <a:bodyPr anchor="t" rtlCol="false" tIns="0" lIns="0" bIns="0" rIns="0">
              <a:spAutoFit/>
            </a:bodyPr>
            <a:lstStyle/>
            <a:p>
              <a:pPr algn="l">
                <a:lnSpc>
                  <a:spcPts val="2208"/>
                </a:lnSpc>
              </a:pPr>
              <a:r>
                <a:rPr lang="en-US" sz="1577" spc="-23">
                  <a:solidFill>
                    <a:srgbClr val="FFFFFF"/>
                  </a:solidFill>
                  <a:latin typeface="IBM Plex Sans Condensed"/>
                </a:rPr>
                <a:t>Sequence Diagram0</a:t>
              </a:r>
            </a:p>
          </p:txBody>
        </p:sp>
        <p:sp>
          <p:nvSpPr>
            <p:cNvPr name="TextBox 9" id="9"/>
            <p:cNvSpPr txBox="true"/>
            <p:nvPr/>
          </p:nvSpPr>
          <p:spPr>
            <a:xfrm rot="0">
              <a:off x="11970189" y="484970"/>
              <a:ext cx="2161246" cy="310675"/>
            </a:xfrm>
            <a:prstGeom prst="rect">
              <a:avLst/>
            </a:prstGeom>
          </p:spPr>
          <p:txBody>
            <a:bodyPr anchor="t" rtlCol="false" tIns="0" lIns="0" bIns="0" rIns="0">
              <a:spAutoFit/>
            </a:bodyPr>
            <a:lstStyle/>
            <a:p>
              <a:pPr algn="l">
                <a:lnSpc>
                  <a:spcPts val="1977"/>
                </a:lnSpc>
              </a:pPr>
              <a:r>
                <a:rPr lang="en-US" sz="1412" spc="-9">
                  <a:solidFill>
                    <a:srgbClr val="FFFFFF"/>
                  </a:solidFill>
                  <a:latin typeface="IBM Plex Sans"/>
                </a:rPr>
                <a:t>Sequence Diagram0</a:t>
              </a:r>
            </a:p>
          </p:txBody>
        </p:sp>
        <p:sp>
          <p:nvSpPr>
            <p:cNvPr name="TextBox 10" id="10"/>
            <p:cNvSpPr txBox="true"/>
            <p:nvPr/>
          </p:nvSpPr>
          <p:spPr>
            <a:xfrm rot="0">
              <a:off x="13548872" y="1585265"/>
              <a:ext cx="895011" cy="628552"/>
            </a:xfrm>
            <a:prstGeom prst="rect">
              <a:avLst/>
            </a:prstGeom>
          </p:spPr>
          <p:txBody>
            <a:bodyPr anchor="t" rtlCol="false" tIns="0" lIns="0" bIns="0" rIns="0">
              <a:spAutoFit/>
            </a:bodyPr>
            <a:lstStyle/>
            <a:p>
              <a:pPr algn="l">
                <a:lnSpc>
                  <a:spcPts val="1977"/>
                </a:lnSpc>
              </a:pPr>
              <a:r>
                <a:rPr lang="en-US" sz="1412" spc="-5">
                  <a:solidFill>
                    <a:srgbClr val="FFFFFF"/>
                  </a:solidFill>
                  <a:latin typeface="IBM Plex Sans"/>
                </a:rPr>
                <a:t> : usuario</a:t>
              </a:r>
            </a:p>
          </p:txBody>
        </p:sp>
        <p:sp>
          <p:nvSpPr>
            <p:cNvPr name="TextBox 11" id="11"/>
            <p:cNvSpPr txBox="true"/>
            <p:nvPr/>
          </p:nvSpPr>
          <p:spPr>
            <a:xfrm rot="0">
              <a:off x="14999984" y="2005834"/>
              <a:ext cx="2070028" cy="1260012"/>
            </a:xfrm>
            <a:prstGeom prst="rect">
              <a:avLst/>
            </a:prstGeom>
          </p:spPr>
          <p:txBody>
            <a:bodyPr anchor="t" rtlCol="false" tIns="0" lIns="0" bIns="0" rIns="0">
              <a:spAutoFit/>
            </a:bodyPr>
            <a:lstStyle/>
            <a:p>
              <a:pPr algn="l">
                <a:lnSpc>
                  <a:spcPts val="2825"/>
                </a:lnSpc>
              </a:pPr>
              <a:r>
                <a:rPr lang="en-US" sz="1412" spc="-9">
                  <a:solidFill>
                    <a:srgbClr val="D9EAF3"/>
                  </a:solidFill>
                  <a:latin typeface="IBM Plex Sans"/>
                </a:rPr>
                <a:t>1: Efetuar login()</a:t>
              </a:r>
            </a:p>
            <a:p>
              <a:pPr algn="l">
                <a:lnSpc>
                  <a:spcPts val="2825"/>
                </a:lnSpc>
              </a:pPr>
              <a:r>
                <a:rPr lang="en-US" sz="1412" spc="-9">
                  <a:solidFill>
                    <a:srgbClr val="D9EAF3"/>
                  </a:solidFill>
                  <a:latin typeface="IBM Plex Sans"/>
                </a:rPr>
                <a:t>2: Tipo de usuario()</a:t>
              </a:r>
            </a:p>
            <a:p>
              <a:pPr algn="l">
                <a:lnSpc>
                  <a:spcPts val="1883"/>
                </a:lnSpc>
              </a:pPr>
              <a:r>
                <a:rPr lang="en-US" sz="1412" spc="-9">
                  <a:solidFill>
                    <a:srgbClr val="D9EAF3"/>
                  </a:solidFill>
                  <a:latin typeface="IBM Plex Sans"/>
                </a:rPr>
                <a:t>3: credenciais()</a:t>
              </a:r>
            </a:p>
          </p:txBody>
        </p:sp>
        <p:sp>
          <p:nvSpPr>
            <p:cNvPr name="TextBox 12" id="12"/>
            <p:cNvSpPr txBox="true"/>
            <p:nvPr/>
          </p:nvSpPr>
          <p:spPr>
            <a:xfrm rot="0">
              <a:off x="17348076" y="1087934"/>
              <a:ext cx="1339489" cy="449365"/>
            </a:xfrm>
            <a:prstGeom prst="rect">
              <a:avLst/>
            </a:prstGeom>
          </p:spPr>
          <p:txBody>
            <a:bodyPr anchor="t" rtlCol="false" tIns="0" lIns="0" bIns="0" rIns="0">
              <a:spAutoFit/>
            </a:bodyPr>
            <a:lstStyle/>
            <a:p>
              <a:pPr algn="l">
                <a:lnSpc>
                  <a:spcPts val="2817"/>
                </a:lnSpc>
              </a:pPr>
              <a:r>
                <a:rPr lang="en-US" sz="2012" spc="-14">
                  <a:solidFill>
                    <a:srgbClr val="04314C"/>
                  </a:solidFill>
                  <a:latin typeface="IBM Plex Sans"/>
                </a:rPr>
                <a:t>Sistema</a:t>
              </a:r>
            </a:p>
          </p:txBody>
        </p:sp>
        <p:sp>
          <p:nvSpPr>
            <p:cNvPr name="TextBox 13" id="13"/>
            <p:cNvSpPr txBox="true"/>
            <p:nvPr/>
          </p:nvSpPr>
          <p:spPr>
            <a:xfrm rot="0">
              <a:off x="18237082" y="4742630"/>
              <a:ext cx="1918613" cy="310675"/>
            </a:xfrm>
            <a:prstGeom prst="rect">
              <a:avLst/>
            </a:prstGeom>
          </p:spPr>
          <p:txBody>
            <a:bodyPr anchor="t" rtlCol="false" tIns="0" lIns="0" bIns="0" rIns="0">
              <a:spAutoFit/>
            </a:bodyPr>
            <a:lstStyle/>
            <a:p>
              <a:pPr algn="l">
                <a:lnSpc>
                  <a:spcPts val="1977"/>
                </a:lnSpc>
              </a:pPr>
              <a:r>
                <a:rPr lang="en-US" sz="1412" spc="-9">
                  <a:solidFill>
                    <a:srgbClr val="FFFFFF"/>
                  </a:solidFill>
                  <a:latin typeface="IBM Plex Sans"/>
                </a:rPr>
                <a:t>5: login efetuado()</a:t>
              </a:r>
            </a:p>
          </p:txBody>
        </p:sp>
        <p:sp>
          <p:nvSpPr>
            <p:cNvPr name="TextBox 14" id="14"/>
            <p:cNvSpPr txBox="true"/>
            <p:nvPr/>
          </p:nvSpPr>
          <p:spPr>
            <a:xfrm rot="0">
              <a:off x="18739390" y="6098065"/>
              <a:ext cx="2328657" cy="310675"/>
            </a:xfrm>
            <a:prstGeom prst="rect">
              <a:avLst/>
            </a:prstGeom>
          </p:spPr>
          <p:txBody>
            <a:bodyPr anchor="t" rtlCol="false" tIns="0" lIns="0" bIns="0" rIns="0">
              <a:spAutoFit/>
            </a:bodyPr>
            <a:lstStyle/>
            <a:p>
              <a:pPr algn="l">
                <a:lnSpc>
                  <a:spcPts val="1977"/>
                </a:lnSpc>
              </a:pPr>
              <a:r>
                <a:rPr lang="en-US" sz="1412" spc="-9">
                  <a:solidFill>
                    <a:srgbClr val="FFFFFF"/>
                  </a:solidFill>
                  <a:latin typeface="IBM Plex Sans"/>
                </a:rPr>
                <a:t>6: usuario registrado()</a:t>
              </a:r>
            </a:p>
          </p:txBody>
        </p:sp>
        <p:sp>
          <p:nvSpPr>
            <p:cNvPr name="TextBox 15" id="15"/>
            <p:cNvSpPr txBox="true"/>
            <p:nvPr/>
          </p:nvSpPr>
          <p:spPr>
            <a:xfrm rot="0">
              <a:off x="18687565" y="2893288"/>
              <a:ext cx="2480496" cy="1398509"/>
            </a:xfrm>
            <a:prstGeom prst="rect">
              <a:avLst/>
            </a:prstGeom>
          </p:spPr>
          <p:txBody>
            <a:bodyPr anchor="t" rtlCol="false" tIns="0" lIns="0" bIns="0" rIns="0">
              <a:spAutoFit/>
            </a:bodyPr>
            <a:lstStyle/>
            <a:p>
              <a:pPr algn="ctr">
                <a:lnSpc>
                  <a:spcPts val="2942"/>
                </a:lnSpc>
              </a:pPr>
              <a:r>
                <a:rPr lang="en-US" sz="1412" spc="-9">
                  <a:solidFill>
                    <a:srgbClr val="FFFFFF"/>
                  </a:solidFill>
                  <a:latin typeface="IBM Plex Sans"/>
                </a:rPr>
                <a:t>4: verificar credencias() validar credenciais</a:t>
              </a:r>
            </a:p>
          </p:txBody>
        </p:sp>
        <p:sp>
          <p:nvSpPr>
            <p:cNvPr name="TextBox 16" id="16"/>
            <p:cNvSpPr txBox="true"/>
            <p:nvPr/>
          </p:nvSpPr>
          <p:spPr>
            <a:xfrm rot="0">
              <a:off x="21068047" y="1204351"/>
              <a:ext cx="2334330" cy="332948"/>
            </a:xfrm>
            <a:prstGeom prst="rect">
              <a:avLst/>
            </a:prstGeom>
          </p:spPr>
          <p:txBody>
            <a:bodyPr anchor="t" rtlCol="false" tIns="0" lIns="0" bIns="0" rIns="0">
              <a:spAutoFit/>
            </a:bodyPr>
            <a:lstStyle/>
            <a:p>
              <a:pPr algn="l">
                <a:lnSpc>
                  <a:spcPts val="2117"/>
                </a:lnSpc>
              </a:pPr>
              <a:r>
                <a:rPr lang="en-US" sz="1512" spc="-10">
                  <a:solidFill>
                    <a:srgbClr val="04314C"/>
                  </a:solidFill>
                  <a:latin typeface="IBM Plex Sans"/>
                </a:rPr>
                <a:t>Banco de dados</a:t>
              </a:r>
            </a:p>
          </p:txBody>
        </p:sp>
        <p:sp>
          <p:nvSpPr>
            <p:cNvPr name="TextBox 17" id="17"/>
            <p:cNvSpPr txBox="true"/>
            <p:nvPr/>
          </p:nvSpPr>
          <p:spPr>
            <a:xfrm rot="0">
              <a:off x="11631330" y="484970"/>
              <a:ext cx="346134" cy="310675"/>
            </a:xfrm>
            <a:prstGeom prst="rect">
              <a:avLst/>
            </a:prstGeom>
          </p:spPr>
          <p:txBody>
            <a:bodyPr anchor="t" rtlCol="false" tIns="0" lIns="0" bIns="0" rIns="0">
              <a:spAutoFit/>
            </a:bodyPr>
            <a:lstStyle/>
            <a:p>
              <a:pPr algn="l">
                <a:lnSpc>
                  <a:spcPts val="1977"/>
                </a:lnSpc>
              </a:pPr>
              <a:r>
                <a:rPr lang="en-US" sz="1412" spc="2">
                  <a:solidFill>
                    <a:srgbClr val="FFFFFF"/>
                  </a:solidFill>
                  <a:latin typeface="Montserrat"/>
                </a:rPr>
                <a:t>sd </a:t>
              </a:r>
            </a:p>
          </p:txBody>
        </p:sp>
      </p:grpSp>
      <p:sp>
        <p:nvSpPr>
          <p:cNvPr name="TextBox 18" id="18"/>
          <p:cNvSpPr txBox="true"/>
          <p:nvPr/>
        </p:nvSpPr>
        <p:spPr>
          <a:xfrm rot="0">
            <a:off x="533179" y="193147"/>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Modelagem de </a:t>
            </a:r>
          </a:p>
          <a:p>
            <a:pPr>
              <a:lnSpc>
                <a:spcPts val="5823"/>
              </a:lnSpc>
            </a:pPr>
            <a:r>
              <a:rPr lang="en-US" sz="6399">
                <a:solidFill>
                  <a:srgbClr val="509FCB"/>
                </a:solidFill>
                <a:latin typeface="Roboto Condensed Bold"/>
              </a:rPr>
              <a:t>Interação e Classes de Projeto</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8168063" y="6874853"/>
            <a:ext cx="10696161" cy="10174724"/>
          </a:xfrm>
          <a:custGeom>
            <a:avLst/>
            <a:gdLst/>
            <a:ahLst/>
            <a:cxnLst/>
            <a:rect r="r" b="b" t="t" l="l"/>
            <a:pathLst>
              <a:path h="10174724" w="10696161">
                <a:moveTo>
                  <a:pt x="0" y="0"/>
                </a:moveTo>
                <a:lnTo>
                  <a:pt x="10696161" y="0"/>
                </a:lnTo>
                <a:lnTo>
                  <a:pt x="10696161" y="10174723"/>
                </a:lnTo>
                <a:lnTo>
                  <a:pt x="0" y="10174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53649" y="6060999"/>
            <a:ext cx="24228392" cy="8121818"/>
          </a:xfrm>
          <a:custGeom>
            <a:avLst/>
            <a:gdLst/>
            <a:ahLst/>
            <a:cxnLst/>
            <a:rect r="r" b="b" t="t" l="l"/>
            <a:pathLst>
              <a:path h="8121818" w="24228392">
                <a:moveTo>
                  <a:pt x="0" y="0"/>
                </a:moveTo>
                <a:lnTo>
                  <a:pt x="24228391" y="0"/>
                </a:lnTo>
                <a:lnTo>
                  <a:pt x="24228391"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0">
            <a:off x="10367802" y="2668395"/>
            <a:ext cx="7383929" cy="5414881"/>
          </a:xfrm>
          <a:custGeom>
            <a:avLst/>
            <a:gdLst/>
            <a:ahLst/>
            <a:cxnLst/>
            <a:rect r="r" b="b" t="t" l="l"/>
            <a:pathLst>
              <a:path h="5414881" w="7383929">
                <a:moveTo>
                  <a:pt x="0" y="0"/>
                </a:moveTo>
                <a:lnTo>
                  <a:pt x="7383929" y="0"/>
                </a:lnTo>
                <a:lnTo>
                  <a:pt x="7383929" y="5414881"/>
                </a:lnTo>
                <a:lnTo>
                  <a:pt x="0" y="5414881"/>
                </a:lnTo>
                <a:lnTo>
                  <a:pt x="0" y="0"/>
                </a:lnTo>
                <a:close/>
              </a:path>
            </a:pathLst>
          </a:custGeom>
          <a:blipFill>
            <a:blip r:embed="rId6"/>
            <a:stretch>
              <a:fillRect l="0" t="0" r="0" b="0"/>
            </a:stretch>
          </a:blipFill>
        </p:spPr>
      </p:sp>
      <p:sp>
        <p:nvSpPr>
          <p:cNvPr name="TextBox 5" id="5"/>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Entendendo um exemplo classico de </a:t>
            </a:r>
          </a:p>
          <a:p>
            <a:pPr>
              <a:lnSpc>
                <a:spcPts val="5823"/>
              </a:lnSpc>
            </a:pPr>
            <a:r>
              <a:rPr lang="en-US" sz="6399">
                <a:solidFill>
                  <a:srgbClr val="509FCB"/>
                </a:solidFill>
                <a:latin typeface="Roboto Condensed Bold"/>
              </a:rPr>
              <a:t>Maquina de Estados</a:t>
            </a:r>
          </a:p>
        </p:txBody>
      </p:sp>
      <p:sp>
        <p:nvSpPr>
          <p:cNvPr name="TextBox 6" id="6"/>
          <p:cNvSpPr txBox="true"/>
          <p:nvPr/>
        </p:nvSpPr>
        <p:spPr>
          <a:xfrm rot="0">
            <a:off x="1028700" y="2978390"/>
            <a:ext cx="9119039" cy="53340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Seguindo os princípios da modelagem de sistemas reativos, conforme proposto por David Harel, uma máquina de estado finito (FSM) é um modelo matemático abstrato que descreve o comportamento dinâmico de um sistema em termos de estados, transições entre esses estados e eventos externos. Essa abstração é frequentemente utilizada na modelagem de sistemas reativos e controlados por eventos" (HAREL, 1987).</a:t>
            </a:r>
          </a:p>
          <a:p>
            <a:pPr algn="just">
              <a:lnSpc>
                <a:spcPts val="4200"/>
              </a:lnSpc>
            </a:pPr>
          </a:p>
          <a:p>
            <a:pPr algn="just">
              <a:lnSpc>
                <a:spcPts val="4200"/>
              </a:lnSpc>
            </a:pPr>
          </a:p>
        </p:txBody>
      </p:sp>
      <p:sp>
        <p:nvSpPr>
          <p:cNvPr name="Freeform 7" id="7"/>
          <p:cNvSpPr/>
          <p:nvPr/>
        </p:nvSpPr>
        <p:spPr>
          <a:xfrm flipH="false" flipV="false" rot="-5400000">
            <a:off x="11860541" y="-3617580"/>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7">
              <a:extLst>
                <a:ext uri="{96DAC541-7B7A-43D3-8B79-37D633B846F1}">
                  <asvg:svgBlip xmlns:asvg="http://schemas.microsoft.com/office/drawing/2016/SVG/main" r:embed="rId8"/>
                </a:ext>
              </a:extLst>
            </a:blip>
            <a:stretch>
              <a:fillRect l="0" t="-40468"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911219" y="-3370704"/>
            <a:ext cx="10696161" cy="10174724"/>
          </a:xfrm>
          <a:custGeom>
            <a:avLst/>
            <a:gdLst/>
            <a:ahLst/>
            <a:cxnLst/>
            <a:rect r="r" b="b" t="t" l="l"/>
            <a:pathLst>
              <a:path h="10174724" w="10696161">
                <a:moveTo>
                  <a:pt x="0" y="0"/>
                </a:moveTo>
                <a:lnTo>
                  <a:pt x="10696162" y="0"/>
                </a:lnTo>
                <a:lnTo>
                  <a:pt x="10696162" y="10174723"/>
                </a:lnTo>
                <a:lnTo>
                  <a:pt x="0" y="10174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960801" y="5756199"/>
            <a:ext cx="24228392" cy="8121818"/>
          </a:xfrm>
          <a:custGeom>
            <a:avLst/>
            <a:gdLst/>
            <a:ahLst/>
            <a:cxnLst/>
            <a:rect r="r" b="b" t="t" l="l"/>
            <a:pathLst>
              <a:path h="8121818" w="24228392">
                <a:moveTo>
                  <a:pt x="0" y="0"/>
                </a:moveTo>
                <a:lnTo>
                  <a:pt x="24228391" y="0"/>
                </a:lnTo>
                <a:lnTo>
                  <a:pt x="24228391"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TextBox 4" id="4"/>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Modelagem de </a:t>
            </a:r>
          </a:p>
          <a:p>
            <a:pPr>
              <a:lnSpc>
                <a:spcPts val="5823"/>
              </a:lnSpc>
            </a:pPr>
            <a:r>
              <a:rPr lang="en-US" sz="6399">
                <a:solidFill>
                  <a:srgbClr val="509FCB"/>
                </a:solidFill>
                <a:latin typeface="Roboto Condensed Bold"/>
              </a:rPr>
              <a:t>Diagramas de Estados </a:t>
            </a:r>
          </a:p>
        </p:txBody>
      </p:sp>
      <p:sp>
        <p:nvSpPr>
          <p:cNvPr name="TextBox 5" id="5"/>
          <p:cNvSpPr txBox="true"/>
          <p:nvPr/>
        </p:nvSpPr>
        <p:spPr>
          <a:xfrm rot="0">
            <a:off x="533179" y="3336849"/>
            <a:ext cx="10882519" cy="48006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Um diagrama de Estado  representa o comportamento dinamico de um objeto ao longo do tempo. Ele irá mostrar atraves de  diagrama o comportamento do ciclo de vida de um unico objeto.</a:t>
            </a:r>
          </a:p>
          <a:p>
            <a:pPr algn="just">
              <a:lnSpc>
                <a:spcPts val="4200"/>
              </a:lnSpc>
            </a:pPr>
            <a:r>
              <a:rPr lang="en-US" sz="3000">
                <a:solidFill>
                  <a:srgbClr val="FFFFFF"/>
                </a:solidFill>
                <a:latin typeface="Roboto Condensed"/>
              </a:rPr>
              <a:t>Uma máquina de estado consiste em estados, vinculados por transições. Um estado é uma condição de um objeto em que ele realiza alguma tarefa ou espera um evento. Uma transição é um relacionamento entre dois estados que é disparado por algum evento, que executa determinadas ações ou avaliações e que resulta em um estado final específic.  (HAREL, 1987).</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3356683"/>
            <a:ext cx="23247345" cy="7792952"/>
          </a:xfrm>
          <a:custGeom>
            <a:avLst/>
            <a:gdLst/>
            <a:ahLst/>
            <a:cxnLst/>
            <a:rect r="r" b="b" t="t" l="l"/>
            <a:pathLst>
              <a:path h="7792952" w="23247345">
                <a:moveTo>
                  <a:pt x="0" y="0"/>
                </a:moveTo>
                <a:lnTo>
                  <a:pt x="23247345" y="0"/>
                </a:lnTo>
                <a:lnTo>
                  <a:pt x="23247345" y="7792952"/>
                </a:lnTo>
                <a:lnTo>
                  <a:pt x="0" y="7792952"/>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4303678" y="-7022426"/>
            <a:ext cx="10696161" cy="10174724"/>
          </a:xfrm>
          <a:custGeom>
            <a:avLst/>
            <a:gdLst/>
            <a:ahLst/>
            <a:cxnLst/>
            <a:rect r="r" b="b" t="t" l="l"/>
            <a:pathLst>
              <a:path h="10174724" w="10696161">
                <a:moveTo>
                  <a:pt x="0" y="0"/>
                </a:moveTo>
                <a:lnTo>
                  <a:pt x="10696161" y="0"/>
                </a:lnTo>
                <a:lnTo>
                  <a:pt x="10696161" y="10174723"/>
                </a:lnTo>
                <a:lnTo>
                  <a:pt x="0" y="101747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Exemplo de Modelagem de estado</a:t>
            </a:r>
          </a:p>
          <a:p>
            <a:pPr>
              <a:lnSpc>
                <a:spcPts val="5823"/>
              </a:lnSpc>
            </a:pPr>
            <a:r>
              <a:rPr lang="en-US" sz="6399">
                <a:solidFill>
                  <a:srgbClr val="509FCB"/>
                </a:solidFill>
                <a:latin typeface="Roboto Condensed Bold"/>
              </a:rPr>
              <a:t>Finalizar vendas</a:t>
            </a:r>
          </a:p>
        </p:txBody>
      </p:sp>
      <p:sp>
        <p:nvSpPr>
          <p:cNvPr name="Freeform 5" id="5"/>
          <p:cNvSpPr/>
          <p:nvPr/>
        </p:nvSpPr>
        <p:spPr>
          <a:xfrm flipH="false" flipV="false" rot="0">
            <a:off x="7531633" y="2531393"/>
            <a:ext cx="9434339" cy="7536801"/>
          </a:xfrm>
          <a:custGeom>
            <a:avLst/>
            <a:gdLst/>
            <a:ahLst/>
            <a:cxnLst/>
            <a:rect r="r" b="b" t="t" l="l"/>
            <a:pathLst>
              <a:path h="7536801" w="9434339">
                <a:moveTo>
                  <a:pt x="0" y="0"/>
                </a:moveTo>
                <a:lnTo>
                  <a:pt x="9434339" y="0"/>
                </a:lnTo>
                <a:lnTo>
                  <a:pt x="9434339" y="7536802"/>
                </a:lnTo>
                <a:lnTo>
                  <a:pt x="0" y="75368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650712" y="2350251"/>
            <a:ext cx="1220397" cy="253908"/>
          </a:xfrm>
          <a:prstGeom prst="rect">
            <a:avLst/>
          </a:prstGeom>
        </p:spPr>
        <p:txBody>
          <a:bodyPr anchor="t" rtlCol="false" tIns="0" lIns="0" bIns="0" rIns="0">
            <a:spAutoFit/>
          </a:bodyPr>
          <a:lstStyle/>
          <a:p>
            <a:pPr algn="l">
              <a:lnSpc>
                <a:spcPts val="2110"/>
              </a:lnSpc>
            </a:pPr>
            <a:r>
              <a:rPr lang="en-US" sz="1507" spc="-37">
                <a:solidFill>
                  <a:srgbClr val="D9EAF3"/>
                </a:solidFill>
                <a:latin typeface="IBM Plex Sans Condensed"/>
              </a:rPr>
              <a:t>Estados Vendas</a:t>
            </a:r>
          </a:p>
        </p:txBody>
      </p:sp>
      <p:sp>
        <p:nvSpPr>
          <p:cNvPr name="TextBox 7" id="7"/>
          <p:cNvSpPr txBox="true"/>
          <p:nvPr/>
        </p:nvSpPr>
        <p:spPr>
          <a:xfrm rot="0">
            <a:off x="8136527" y="2718381"/>
            <a:ext cx="1242437"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Estados Vendas</a:t>
            </a:r>
          </a:p>
        </p:txBody>
      </p:sp>
      <p:sp>
        <p:nvSpPr>
          <p:cNvPr name="TextBox 8" id="8"/>
          <p:cNvSpPr txBox="true"/>
          <p:nvPr/>
        </p:nvSpPr>
        <p:spPr>
          <a:xfrm rot="0">
            <a:off x="8808096" y="7007846"/>
            <a:ext cx="1270908" cy="226472"/>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EmitindoBoleto</a:t>
            </a:r>
          </a:p>
        </p:txBody>
      </p:sp>
      <p:sp>
        <p:nvSpPr>
          <p:cNvPr name="TextBox 9" id="9"/>
          <p:cNvSpPr txBox="true"/>
          <p:nvPr/>
        </p:nvSpPr>
        <p:spPr>
          <a:xfrm rot="0">
            <a:off x="9479664" y="8236673"/>
            <a:ext cx="1184693"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Fechar Compra</a:t>
            </a:r>
          </a:p>
        </p:txBody>
      </p:sp>
      <p:sp>
        <p:nvSpPr>
          <p:cNvPr name="TextBox 10" id="10"/>
          <p:cNvSpPr txBox="true"/>
          <p:nvPr/>
        </p:nvSpPr>
        <p:spPr>
          <a:xfrm rot="0">
            <a:off x="9631124" y="3792891"/>
            <a:ext cx="1525932" cy="23240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Bold"/>
              </a:rPr>
              <a:t>Escolhendo itens</a:t>
            </a:r>
          </a:p>
        </p:txBody>
      </p:sp>
      <p:sp>
        <p:nvSpPr>
          <p:cNvPr name="TextBox 11" id="11"/>
          <p:cNvSpPr txBox="true"/>
          <p:nvPr/>
        </p:nvSpPr>
        <p:spPr>
          <a:xfrm rot="0">
            <a:off x="10551316" y="7216460"/>
            <a:ext cx="917888"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EmitirBoleto</a:t>
            </a:r>
          </a:p>
        </p:txBody>
      </p:sp>
      <p:sp>
        <p:nvSpPr>
          <p:cNvPr name="TextBox 12" id="12"/>
          <p:cNvSpPr txBox="true"/>
          <p:nvPr/>
        </p:nvSpPr>
        <p:spPr>
          <a:xfrm rot="0">
            <a:off x="10688487" y="9171153"/>
            <a:ext cx="1184693"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Fechar Compra</a:t>
            </a:r>
          </a:p>
        </p:txBody>
      </p:sp>
      <p:sp>
        <p:nvSpPr>
          <p:cNvPr name="TextBox 13" id="13"/>
          <p:cNvSpPr txBox="true"/>
          <p:nvPr/>
        </p:nvSpPr>
        <p:spPr>
          <a:xfrm rot="0">
            <a:off x="11542951" y="4001505"/>
            <a:ext cx="774447"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incluirItem</a:t>
            </a:r>
          </a:p>
        </p:txBody>
      </p:sp>
      <p:sp>
        <p:nvSpPr>
          <p:cNvPr name="TextBox 14" id="14"/>
          <p:cNvSpPr txBox="true"/>
          <p:nvPr/>
        </p:nvSpPr>
        <p:spPr>
          <a:xfrm rot="0">
            <a:off x="12088779" y="6996415"/>
            <a:ext cx="484440"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Boleto</a:t>
            </a:r>
          </a:p>
        </p:txBody>
      </p:sp>
      <p:sp>
        <p:nvSpPr>
          <p:cNvPr name="TextBox 15" id="15"/>
          <p:cNvSpPr txBox="true"/>
          <p:nvPr/>
        </p:nvSpPr>
        <p:spPr>
          <a:xfrm rot="0">
            <a:off x="13323321" y="6996415"/>
            <a:ext cx="512017"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Cartão</a:t>
            </a:r>
          </a:p>
        </p:txBody>
      </p:sp>
      <p:sp>
        <p:nvSpPr>
          <p:cNvPr name="TextBox 16" id="16"/>
          <p:cNvSpPr txBox="true"/>
          <p:nvPr/>
        </p:nvSpPr>
        <p:spPr>
          <a:xfrm rot="0">
            <a:off x="13180434" y="3149900"/>
            <a:ext cx="774447"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incluirItem</a:t>
            </a:r>
          </a:p>
        </p:txBody>
      </p:sp>
      <p:sp>
        <p:nvSpPr>
          <p:cNvPr name="TextBox 17" id="17"/>
          <p:cNvSpPr txBox="true"/>
          <p:nvPr/>
        </p:nvSpPr>
        <p:spPr>
          <a:xfrm rot="0">
            <a:off x="12894661" y="3781460"/>
            <a:ext cx="1686065" cy="23240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Bold"/>
              </a:rPr>
              <a:t>Adicionando itens</a:t>
            </a:r>
          </a:p>
        </p:txBody>
      </p:sp>
      <p:sp>
        <p:nvSpPr>
          <p:cNvPr name="TextBox 18" id="18"/>
          <p:cNvSpPr txBox="true"/>
          <p:nvPr/>
        </p:nvSpPr>
        <p:spPr>
          <a:xfrm rot="0">
            <a:off x="12466000" y="5164605"/>
            <a:ext cx="2136588"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Decidindo forma pagamento</a:t>
            </a:r>
          </a:p>
        </p:txBody>
      </p:sp>
      <p:sp>
        <p:nvSpPr>
          <p:cNvPr name="TextBox 19" id="19"/>
          <p:cNvSpPr txBox="true"/>
          <p:nvPr/>
        </p:nvSpPr>
        <p:spPr>
          <a:xfrm rot="0">
            <a:off x="13694827" y="4544476"/>
            <a:ext cx="1131914"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FinalizarVenda</a:t>
            </a:r>
          </a:p>
        </p:txBody>
      </p:sp>
      <p:sp>
        <p:nvSpPr>
          <p:cNvPr name="TextBox 20" id="20"/>
          <p:cNvSpPr txBox="true"/>
          <p:nvPr/>
        </p:nvSpPr>
        <p:spPr>
          <a:xfrm rot="0">
            <a:off x="14580726" y="7007846"/>
            <a:ext cx="633293"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Dinheiro</a:t>
            </a:r>
          </a:p>
        </p:txBody>
      </p:sp>
      <p:sp>
        <p:nvSpPr>
          <p:cNvPr name="TextBox 21" id="21"/>
          <p:cNvSpPr txBox="true"/>
          <p:nvPr/>
        </p:nvSpPr>
        <p:spPr>
          <a:xfrm rot="0">
            <a:off x="13223300" y="8839656"/>
            <a:ext cx="2015598"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Esperando por pagamento</a:t>
            </a:r>
          </a:p>
        </p:txBody>
      </p:sp>
      <p:sp>
        <p:nvSpPr>
          <p:cNvPr name="TextBox 22" id="22"/>
          <p:cNvSpPr txBox="true"/>
          <p:nvPr/>
        </p:nvSpPr>
        <p:spPr>
          <a:xfrm rot="0">
            <a:off x="13686254" y="5759014"/>
            <a:ext cx="2339523" cy="230796"/>
          </a:xfrm>
          <a:prstGeom prst="rect">
            <a:avLst/>
          </a:prstGeom>
        </p:spPr>
        <p:txBody>
          <a:bodyPr anchor="t" rtlCol="false" tIns="0" lIns="0" bIns="0" rIns="0">
            <a:spAutoFit/>
          </a:bodyPr>
          <a:lstStyle/>
          <a:p>
            <a:pPr algn="l">
              <a:lnSpc>
                <a:spcPts val="1890"/>
              </a:lnSpc>
            </a:pPr>
            <a:r>
              <a:rPr lang="en-US" sz="1350" spc="-10">
                <a:solidFill>
                  <a:srgbClr val="D9EAF3"/>
                </a:solidFill>
                <a:latin typeface="IBM Plex Sans"/>
              </a:rPr>
              <a:t>Escolher Forma de pagamento</a:t>
            </a:r>
          </a:p>
        </p:txBody>
      </p:sp>
      <p:sp>
        <p:nvSpPr>
          <p:cNvPr name="TextBox 23" id="23"/>
          <p:cNvSpPr txBox="true"/>
          <p:nvPr/>
        </p:nvSpPr>
        <p:spPr>
          <a:xfrm rot="0">
            <a:off x="7793599" y="2718381"/>
            <a:ext cx="349805" cy="230796"/>
          </a:xfrm>
          <a:prstGeom prst="rect">
            <a:avLst/>
          </a:prstGeom>
        </p:spPr>
        <p:txBody>
          <a:bodyPr anchor="t" rtlCol="false" tIns="0" lIns="0" bIns="0" rIns="0">
            <a:spAutoFit/>
          </a:bodyPr>
          <a:lstStyle/>
          <a:p>
            <a:pPr algn="l">
              <a:lnSpc>
                <a:spcPts val="1890"/>
              </a:lnSpc>
            </a:pPr>
            <a:r>
              <a:rPr lang="en-US" sz="1350" spc="6">
                <a:solidFill>
                  <a:srgbClr val="D9EAF3"/>
                </a:solidFill>
                <a:latin typeface="Open Sans"/>
              </a:rPr>
              <a:t>stm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2819939" y="-7506328"/>
            <a:ext cx="10696161" cy="10174724"/>
          </a:xfrm>
          <a:custGeom>
            <a:avLst/>
            <a:gdLst/>
            <a:ahLst/>
            <a:cxnLst/>
            <a:rect r="r" b="b" t="t" l="l"/>
            <a:pathLst>
              <a:path h="10174724" w="10696161">
                <a:moveTo>
                  <a:pt x="0" y="0"/>
                </a:moveTo>
                <a:lnTo>
                  <a:pt x="10696162" y="0"/>
                </a:lnTo>
                <a:lnTo>
                  <a:pt x="10696162" y="10174723"/>
                </a:lnTo>
                <a:lnTo>
                  <a:pt x="0" y="10174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960801" y="5756199"/>
            <a:ext cx="24228392" cy="8121818"/>
          </a:xfrm>
          <a:custGeom>
            <a:avLst/>
            <a:gdLst/>
            <a:ahLst/>
            <a:cxnLst/>
            <a:rect r="r" b="b" t="t" l="l"/>
            <a:pathLst>
              <a:path h="8121818" w="24228392">
                <a:moveTo>
                  <a:pt x="0" y="0"/>
                </a:moveTo>
                <a:lnTo>
                  <a:pt x="24228391" y="0"/>
                </a:lnTo>
                <a:lnTo>
                  <a:pt x="24228391"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0">
            <a:off x="12819939" y="3227203"/>
            <a:ext cx="4909479" cy="6589905"/>
          </a:xfrm>
          <a:custGeom>
            <a:avLst/>
            <a:gdLst/>
            <a:ahLst/>
            <a:cxnLst/>
            <a:rect r="r" b="b" t="t" l="l"/>
            <a:pathLst>
              <a:path h="6589905" w="4909479">
                <a:moveTo>
                  <a:pt x="0" y="0"/>
                </a:moveTo>
                <a:lnTo>
                  <a:pt x="4909479" y="0"/>
                </a:lnTo>
                <a:lnTo>
                  <a:pt x="4909479" y="6589905"/>
                </a:lnTo>
                <a:lnTo>
                  <a:pt x="0" y="6589905"/>
                </a:lnTo>
                <a:lnTo>
                  <a:pt x="0" y="0"/>
                </a:lnTo>
                <a:close/>
              </a:path>
            </a:pathLst>
          </a:custGeom>
          <a:blipFill>
            <a:blip r:embed="rId6"/>
            <a:stretch>
              <a:fillRect l="0" t="0" r="0" b="0"/>
            </a:stretch>
          </a:blipFill>
        </p:spPr>
      </p:sp>
      <p:sp>
        <p:nvSpPr>
          <p:cNvPr name="TextBox 5" id="5"/>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O que é o </a:t>
            </a:r>
          </a:p>
          <a:p>
            <a:pPr>
              <a:lnSpc>
                <a:spcPts val="5823"/>
              </a:lnSpc>
            </a:pPr>
            <a:r>
              <a:rPr lang="en-US" sz="6399">
                <a:solidFill>
                  <a:srgbClr val="509FCB"/>
                </a:solidFill>
                <a:latin typeface="Roboto Condensed Bold"/>
              </a:rPr>
              <a:t>Diagrama de Atividade?</a:t>
            </a:r>
          </a:p>
        </p:txBody>
      </p:sp>
      <p:sp>
        <p:nvSpPr>
          <p:cNvPr name="TextBox 6" id="6"/>
          <p:cNvSpPr txBox="true"/>
          <p:nvPr/>
        </p:nvSpPr>
        <p:spPr>
          <a:xfrm rot="0">
            <a:off x="804348" y="3817056"/>
            <a:ext cx="11352885" cy="53340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Na UML, um diagrama de atividade fornece uma visualização do comportamento de um sistema descrevendo a seqüência de ações em um processo. Os diagramas de atividades são semelhantes a fluxogramas porque mostram o fluxo entre as ações em uma atividade; no entanto, os diagramas de atividades também podem mostrar fluxos paralelos ou simultâneos e fluxos alternativos.</a:t>
            </a:r>
          </a:p>
          <a:p>
            <a:pPr algn="just">
              <a:lnSpc>
                <a:spcPts val="4200"/>
              </a:lnSpc>
            </a:pPr>
            <a:r>
              <a:rPr lang="en-US" sz="3000">
                <a:solidFill>
                  <a:srgbClr val="FFFFFF"/>
                </a:solidFill>
                <a:latin typeface="Roboto Condensed"/>
              </a:rPr>
              <a:t>Nos diagramas de atividades, os nós de atividades e extremidades de atividades são utilizados para modelar o fluxo de controle e os dados entre as ações.</a:t>
            </a:r>
          </a:p>
          <a:p>
            <a:pPr>
              <a:lnSpc>
                <a:spcPts val="4200"/>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8130617" y="6016625"/>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960801" y="5756199"/>
            <a:ext cx="24228392" cy="8121818"/>
          </a:xfrm>
          <a:custGeom>
            <a:avLst/>
            <a:gdLst/>
            <a:ahLst/>
            <a:cxnLst/>
            <a:rect r="r" b="b" t="t" l="l"/>
            <a:pathLst>
              <a:path h="8121818" w="24228392">
                <a:moveTo>
                  <a:pt x="0" y="0"/>
                </a:moveTo>
                <a:lnTo>
                  <a:pt x="24228391" y="0"/>
                </a:lnTo>
                <a:lnTo>
                  <a:pt x="24228391"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TextBox 4" id="4"/>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Elementos do </a:t>
            </a:r>
          </a:p>
          <a:p>
            <a:pPr>
              <a:lnSpc>
                <a:spcPts val="5823"/>
              </a:lnSpc>
            </a:pPr>
            <a:r>
              <a:rPr lang="en-US" sz="6399">
                <a:solidFill>
                  <a:srgbClr val="509FCB"/>
                </a:solidFill>
                <a:latin typeface="Roboto Condensed Bold"/>
              </a:rPr>
              <a:t>Diagrama de Atividade</a:t>
            </a:r>
          </a:p>
        </p:txBody>
      </p:sp>
      <p:sp>
        <p:nvSpPr>
          <p:cNvPr name="TextBox 5" id="5"/>
          <p:cNvSpPr txBox="true"/>
          <p:nvPr/>
        </p:nvSpPr>
        <p:spPr>
          <a:xfrm rot="0">
            <a:off x="1028700" y="3377453"/>
            <a:ext cx="11352885" cy="426720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Atividade</a:t>
            </a:r>
          </a:p>
          <a:p>
            <a:pPr algn="just" marL="647700" indent="-323850" lvl="1">
              <a:lnSpc>
                <a:spcPts val="4200"/>
              </a:lnSpc>
              <a:buFont typeface="Arial"/>
              <a:buChar char="•"/>
            </a:pPr>
            <a:r>
              <a:rPr lang="en-US" sz="3000">
                <a:solidFill>
                  <a:srgbClr val="FFFFFF"/>
                </a:solidFill>
                <a:latin typeface="Roboto Condensed"/>
              </a:rPr>
              <a:t>fluxo de controle</a:t>
            </a:r>
          </a:p>
          <a:p>
            <a:pPr algn="just" marL="647700" indent="-323850" lvl="1">
              <a:lnSpc>
                <a:spcPts val="4200"/>
              </a:lnSpc>
              <a:buFont typeface="Arial"/>
              <a:buChar char="•"/>
            </a:pPr>
            <a:r>
              <a:rPr lang="en-US" sz="3000">
                <a:solidFill>
                  <a:srgbClr val="FFFFFF"/>
                </a:solidFill>
                <a:latin typeface="Roboto Condensed"/>
              </a:rPr>
              <a:t>Decisões</a:t>
            </a:r>
          </a:p>
          <a:p>
            <a:pPr algn="just" marL="647700" indent="-323850" lvl="1">
              <a:lnSpc>
                <a:spcPts val="4200"/>
              </a:lnSpc>
              <a:buFont typeface="Arial"/>
              <a:buChar char="•"/>
            </a:pPr>
            <a:r>
              <a:rPr lang="en-US" sz="3000">
                <a:solidFill>
                  <a:srgbClr val="FFFFFF"/>
                </a:solidFill>
                <a:latin typeface="Roboto Condensed"/>
              </a:rPr>
              <a:t>Fork e Join</a:t>
            </a:r>
          </a:p>
          <a:p>
            <a:pPr algn="just" marL="647700" indent="-323850" lvl="1">
              <a:lnSpc>
                <a:spcPts val="4200"/>
              </a:lnSpc>
              <a:buFont typeface="Arial"/>
              <a:buChar char="•"/>
            </a:pPr>
            <a:r>
              <a:rPr lang="en-US" sz="3000">
                <a:solidFill>
                  <a:srgbClr val="FFFFFF"/>
                </a:solidFill>
                <a:latin typeface="Roboto Condensed"/>
              </a:rPr>
              <a:t>Estado Inicial/final</a:t>
            </a:r>
          </a:p>
          <a:p>
            <a:pPr algn="just" marL="647700" indent="-323850" lvl="1">
              <a:lnSpc>
                <a:spcPts val="4200"/>
              </a:lnSpc>
              <a:buFont typeface="Arial"/>
              <a:buChar char="•"/>
            </a:pPr>
            <a:r>
              <a:rPr lang="en-US" sz="3000">
                <a:solidFill>
                  <a:srgbClr val="FFFFFF"/>
                </a:solidFill>
                <a:latin typeface="Roboto Condensed"/>
              </a:rPr>
              <a:t>Nodo de ação</a:t>
            </a:r>
          </a:p>
          <a:p>
            <a:pPr algn="just">
              <a:lnSpc>
                <a:spcPts val="4200"/>
              </a:lnSpc>
            </a:pPr>
          </a:p>
          <a:p>
            <a:pPr>
              <a:lnSpc>
                <a:spcPts val="4200"/>
              </a:lnSpc>
            </a:pPr>
          </a:p>
        </p:txBody>
      </p:sp>
      <p:sp>
        <p:nvSpPr>
          <p:cNvPr name="Freeform 6" id="6"/>
          <p:cNvSpPr/>
          <p:nvPr/>
        </p:nvSpPr>
        <p:spPr>
          <a:xfrm flipH="false" flipV="false" rot="0">
            <a:off x="12381585" y="2461247"/>
            <a:ext cx="4909479" cy="6589905"/>
          </a:xfrm>
          <a:custGeom>
            <a:avLst/>
            <a:gdLst/>
            <a:ahLst/>
            <a:cxnLst/>
            <a:rect r="r" b="b" t="t" l="l"/>
            <a:pathLst>
              <a:path h="6589905" w="4909479">
                <a:moveTo>
                  <a:pt x="0" y="0"/>
                </a:moveTo>
                <a:lnTo>
                  <a:pt x="4909479" y="0"/>
                </a:lnTo>
                <a:lnTo>
                  <a:pt x="4909479" y="6589905"/>
                </a:lnTo>
                <a:lnTo>
                  <a:pt x="0" y="6589905"/>
                </a:lnTo>
                <a:lnTo>
                  <a:pt x="0" y="0"/>
                </a:lnTo>
                <a:close/>
              </a:path>
            </a:pathLst>
          </a:custGeom>
          <a:blipFill>
            <a:blip r:embed="rId6"/>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911219" y="-5893962"/>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960801" y="5756199"/>
            <a:ext cx="24228392" cy="8121818"/>
          </a:xfrm>
          <a:custGeom>
            <a:avLst/>
            <a:gdLst/>
            <a:ahLst/>
            <a:cxnLst/>
            <a:rect r="r" b="b" t="t" l="l"/>
            <a:pathLst>
              <a:path h="8121818" w="24228392">
                <a:moveTo>
                  <a:pt x="0" y="0"/>
                </a:moveTo>
                <a:lnTo>
                  <a:pt x="24228391" y="0"/>
                </a:lnTo>
                <a:lnTo>
                  <a:pt x="24228391"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TextBox 4" id="4"/>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 Modelando um</a:t>
            </a:r>
          </a:p>
          <a:p>
            <a:pPr>
              <a:lnSpc>
                <a:spcPts val="5823"/>
              </a:lnSpc>
            </a:pPr>
            <a:r>
              <a:rPr lang="en-US" sz="6399">
                <a:solidFill>
                  <a:srgbClr val="509FCB"/>
                </a:solidFill>
                <a:latin typeface="Roboto Condensed Bold"/>
              </a:rPr>
              <a:t>Diagrama de Atividade</a:t>
            </a:r>
          </a:p>
        </p:txBody>
      </p:sp>
      <p:sp>
        <p:nvSpPr>
          <p:cNvPr name="TextBox 5" id="5"/>
          <p:cNvSpPr txBox="true"/>
          <p:nvPr/>
        </p:nvSpPr>
        <p:spPr>
          <a:xfrm rot="0">
            <a:off x="804348" y="3817056"/>
            <a:ext cx="10739224" cy="480060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oboto Condensed"/>
              </a:rPr>
              <a:t>Uma atividade se refere a uma sequencia de ações;</a:t>
            </a:r>
          </a:p>
          <a:p>
            <a:pPr algn="just" marL="647700" indent="-323850" lvl="1">
              <a:lnSpc>
                <a:spcPts val="4200"/>
              </a:lnSpc>
              <a:buFont typeface="Arial"/>
              <a:buChar char="•"/>
            </a:pPr>
            <a:r>
              <a:rPr lang="en-US" sz="3000">
                <a:solidFill>
                  <a:srgbClr val="FFFFFF"/>
                </a:solidFill>
                <a:latin typeface="Roboto Condensed"/>
              </a:rPr>
              <a:t>Quando temos um comportamento paralelo, precisamos sincronizar, este elemento é chamado de junção;</a:t>
            </a:r>
          </a:p>
          <a:p>
            <a:pPr algn="just" marL="647700" indent="-323850" lvl="1">
              <a:lnSpc>
                <a:spcPts val="4200"/>
              </a:lnSpc>
              <a:buFont typeface="Arial"/>
              <a:buChar char="•"/>
            </a:pPr>
            <a:r>
              <a:rPr lang="en-US" sz="3000">
                <a:solidFill>
                  <a:srgbClr val="FFFFFF"/>
                </a:solidFill>
                <a:latin typeface="Roboto Condensed"/>
              </a:rPr>
              <a:t>Comportamento condicional é delineado por decisões e intercalações.</a:t>
            </a:r>
          </a:p>
          <a:p>
            <a:pPr algn="just" marL="647700" indent="-323850" lvl="1">
              <a:lnSpc>
                <a:spcPts val="4200"/>
              </a:lnSpc>
              <a:buFont typeface="Arial"/>
              <a:buChar char="•"/>
            </a:pPr>
            <a:r>
              <a:rPr lang="en-US" sz="3000">
                <a:solidFill>
                  <a:srgbClr val="FFFFFF"/>
                </a:solidFill>
                <a:latin typeface="Roboto Condensed"/>
              </a:rPr>
              <a:t>Uma decisão, também chamada de desvio, tem um único fluxo de entrada, e os fluxos de saída vigiados.</a:t>
            </a:r>
          </a:p>
          <a:p>
            <a:pPr algn="just">
              <a:lnSpc>
                <a:spcPts val="4200"/>
              </a:lnSpc>
            </a:pPr>
          </a:p>
          <a:p>
            <a:pPr>
              <a:lnSpc>
                <a:spcPts val="4200"/>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911219" y="-5893962"/>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960801" y="5756199"/>
            <a:ext cx="24228392" cy="8121818"/>
          </a:xfrm>
          <a:custGeom>
            <a:avLst/>
            <a:gdLst/>
            <a:ahLst/>
            <a:cxnLst/>
            <a:rect r="r" b="b" t="t" l="l"/>
            <a:pathLst>
              <a:path h="8121818" w="24228392">
                <a:moveTo>
                  <a:pt x="0" y="0"/>
                </a:moveTo>
                <a:lnTo>
                  <a:pt x="24228391" y="0"/>
                </a:lnTo>
                <a:lnTo>
                  <a:pt x="24228391"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0">
            <a:off x="3978039" y="2816236"/>
            <a:ext cx="9335875" cy="7272824"/>
          </a:xfrm>
          <a:custGeom>
            <a:avLst/>
            <a:gdLst/>
            <a:ahLst/>
            <a:cxnLst/>
            <a:rect r="r" b="b" t="t" l="l"/>
            <a:pathLst>
              <a:path h="7272824" w="9335875">
                <a:moveTo>
                  <a:pt x="0" y="0"/>
                </a:moveTo>
                <a:lnTo>
                  <a:pt x="9335875" y="0"/>
                </a:lnTo>
                <a:lnTo>
                  <a:pt x="9335875" y="7272824"/>
                </a:lnTo>
                <a:lnTo>
                  <a:pt x="0" y="72728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Ciclo do pedido</a:t>
            </a:r>
          </a:p>
          <a:p>
            <a:pPr>
              <a:lnSpc>
                <a:spcPts val="5823"/>
              </a:lnSpc>
            </a:pPr>
            <a:r>
              <a:rPr lang="en-US" sz="6399">
                <a:solidFill>
                  <a:srgbClr val="509FCB"/>
                </a:solidFill>
                <a:latin typeface="Roboto Condensed Bold"/>
              </a:rPr>
              <a:t>Diagrama de Atividade</a:t>
            </a:r>
          </a:p>
        </p:txBody>
      </p:sp>
      <p:sp>
        <p:nvSpPr>
          <p:cNvPr name="TextBox 6" id="6"/>
          <p:cNvSpPr txBox="true"/>
          <p:nvPr/>
        </p:nvSpPr>
        <p:spPr>
          <a:xfrm rot="0">
            <a:off x="4093428" y="2639820"/>
            <a:ext cx="1669392" cy="246926"/>
          </a:xfrm>
          <a:prstGeom prst="rect">
            <a:avLst/>
          </a:prstGeom>
        </p:spPr>
        <p:txBody>
          <a:bodyPr anchor="t" rtlCol="false" tIns="0" lIns="0" bIns="0" rIns="0">
            <a:spAutoFit/>
          </a:bodyPr>
          <a:lstStyle/>
          <a:p>
            <a:pPr algn="l">
              <a:lnSpc>
                <a:spcPts val="2045"/>
              </a:lnSpc>
            </a:pPr>
            <a:r>
              <a:rPr lang="en-US" sz="1460">
                <a:solidFill>
                  <a:srgbClr val="D9EAF3"/>
                </a:solidFill>
                <a:latin typeface="IBM Plex Sans Condensed"/>
              </a:rPr>
              <a:t>Diagrama ATV inicial</a:t>
            </a:r>
          </a:p>
        </p:txBody>
      </p:sp>
      <p:sp>
        <p:nvSpPr>
          <p:cNvPr name="TextBox 7" id="7"/>
          <p:cNvSpPr txBox="true"/>
          <p:nvPr/>
        </p:nvSpPr>
        <p:spPr>
          <a:xfrm rot="0">
            <a:off x="4619575" y="6277707"/>
            <a:ext cx="890902" cy="415939"/>
          </a:xfrm>
          <a:prstGeom prst="rect">
            <a:avLst/>
          </a:prstGeom>
        </p:spPr>
        <p:txBody>
          <a:bodyPr anchor="t" rtlCol="false" tIns="0" lIns="0" bIns="0" rIns="0">
            <a:spAutoFit/>
          </a:bodyPr>
          <a:lstStyle/>
          <a:p>
            <a:pPr algn="just">
              <a:lnSpc>
                <a:spcPts val="1657"/>
              </a:lnSpc>
            </a:pPr>
            <a:r>
              <a:rPr lang="en-US" sz="1308" spc="-3">
                <a:solidFill>
                  <a:srgbClr val="04314C"/>
                </a:solidFill>
                <a:latin typeface="IBM Plex Sans"/>
              </a:rPr>
              <a:t>Entrega dia seguinte</a:t>
            </a:r>
          </a:p>
        </p:txBody>
      </p:sp>
      <p:sp>
        <p:nvSpPr>
          <p:cNvPr name="TextBox 8" id="8"/>
          <p:cNvSpPr txBox="true"/>
          <p:nvPr/>
        </p:nvSpPr>
        <p:spPr>
          <a:xfrm rot="0">
            <a:off x="4500500" y="2996545"/>
            <a:ext cx="1542632" cy="224530"/>
          </a:xfrm>
          <a:prstGeom prst="rect">
            <a:avLst/>
          </a:prstGeom>
        </p:spPr>
        <p:txBody>
          <a:bodyPr anchor="t" rtlCol="false" tIns="0" lIns="0" bIns="0" rIns="0">
            <a:spAutoFit/>
          </a:bodyPr>
          <a:lstStyle/>
          <a:p>
            <a:pPr algn="l">
              <a:lnSpc>
                <a:spcPts val="1831"/>
              </a:lnSpc>
            </a:pPr>
            <a:r>
              <a:rPr lang="en-US" sz="1308" spc="-3">
                <a:solidFill>
                  <a:srgbClr val="8DB3C8"/>
                </a:solidFill>
                <a:latin typeface="IBM Plex Sans"/>
              </a:rPr>
              <a:t>Diagrama ATV inicial</a:t>
            </a:r>
          </a:p>
        </p:txBody>
      </p:sp>
      <p:sp>
        <p:nvSpPr>
          <p:cNvPr name="TextBox 9" id="9"/>
          <p:cNvSpPr txBox="true"/>
          <p:nvPr/>
        </p:nvSpPr>
        <p:spPr>
          <a:xfrm rot="0">
            <a:off x="5561101" y="4707573"/>
            <a:ext cx="807532" cy="415939"/>
          </a:xfrm>
          <a:prstGeom prst="rect">
            <a:avLst/>
          </a:prstGeom>
        </p:spPr>
        <p:txBody>
          <a:bodyPr anchor="t" rtlCol="false" tIns="0" lIns="0" bIns="0" rIns="0">
            <a:spAutoFit/>
          </a:bodyPr>
          <a:lstStyle/>
          <a:p>
            <a:pPr algn="just">
              <a:lnSpc>
                <a:spcPts val="1657"/>
              </a:lnSpc>
            </a:pPr>
            <a:r>
              <a:rPr lang="en-US" sz="1308" spc="-3">
                <a:solidFill>
                  <a:srgbClr val="04314C"/>
                </a:solidFill>
                <a:latin typeface="IBM Plex Sans"/>
              </a:rPr>
              <a:t>Preencher pedido</a:t>
            </a:r>
          </a:p>
        </p:txBody>
      </p:sp>
      <p:sp>
        <p:nvSpPr>
          <p:cNvPr name="TextBox 10" id="10"/>
          <p:cNvSpPr txBox="true"/>
          <p:nvPr/>
        </p:nvSpPr>
        <p:spPr>
          <a:xfrm rot="0">
            <a:off x="6973391" y="6283245"/>
            <a:ext cx="625059" cy="413170"/>
          </a:xfrm>
          <a:prstGeom prst="rect">
            <a:avLst/>
          </a:prstGeom>
        </p:spPr>
        <p:txBody>
          <a:bodyPr anchor="t" rtlCol="false" tIns="0" lIns="0" bIns="0" rIns="0">
            <a:spAutoFit/>
          </a:bodyPr>
          <a:lstStyle/>
          <a:p>
            <a:pPr algn="just">
              <a:lnSpc>
                <a:spcPts val="1635"/>
              </a:lnSpc>
            </a:pPr>
            <a:r>
              <a:rPr lang="en-US" sz="1308" spc="-3">
                <a:solidFill>
                  <a:srgbClr val="04314C"/>
                </a:solidFill>
                <a:latin typeface="IBM Plex Sans"/>
              </a:rPr>
              <a:t>Entrega Normal</a:t>
            </a:r>
          </a:p>
        </p:txBody>
      </p:sp>
      <p:sp>
        <p:nvSpPr>
          <p:cNvPr name="TextBox 11" id="11"/>
          <p:cNvSpPr txBox="true"/>
          <p:nvPr/>
        </p:nvSpPr>
        <p:spPr>
          <a:xfrm rot="0">
            <a:off x="7444154" y="8634626"/>
            <a:ext cx="1056604" cy="224530"/>
          </a:xfrm>
          <a:prstGeom prst="rect">
            <a:avLst/>
          </a:prstGeom>
        </p:spPr>
        <p:txBody>
          <a:bodyPr anchor="t" rtlCol="false" tIns="0" lIns="0" bIns="0" rIns="0">
            <a:spAutoFit/>
          </a:bodyPr>
          <a:lstStyle/>
          <a:p>
            <a:pPr algn="l">
              <a:lnSpc>
                <a:spcPts val="1831"/>
              </a:lnSpc>
            </a:pPr>
            <a:r>
              <a:rPr lang="en-US" sz="1308" spc="-3">
                <a:solidFill>
                  <a:srgbClr val="04314C"/>
                </a:solidFill>
                <a:latin typeface="IBM Plex Sans"/>
              </a:rPr>
              <a:t>Fechar pedido</a:t>
            </a:r>
          </a:p>
        </p:txBody>
      </p:sp>
      <p:sp>
        <p:nvSpPr>
          <p:cNvPr name="TextBox 12" id="12"/>
          <p:cNvSpPr txBox="true"/>
          <p:nvPr/>
        </p:nvSpPr>
        <p:spPr>
          <a:xfrm rot="0">
            <a:off x="7485692" y="4181760"/>
            <a:ext cx="1164464" cy="224530"/>
          </a:xfrm>
          <a:prstGeom prst="rect">
            <a:avLst/>
          </a:prstGeom>
        </p:spPr>
        <p:txBody>
          <a:bodyPr anchor="t" rtlCol="false" tIns="0" lIns="0" bIns="0" rIns="0">
            <a:spAutoFit/>
          </a:bodyPr>
          <a:lstStyle/>
          <a:p>
            <a:pPr algn="l">
              <a:lnSpc>
                <a:spcPts val="1831"/>
              </a:lnSpc>
            </a:pPr>
            <a:r>
              <a:rPr lang="en-US" sz="1308" spc="-3">
                <a:solidFill>
                  <a:srgbClr val="04314C"/>
                </a:solidFill>
                <a:latin typeface="IBM Plex Sans"/>
              </a:rPr>
              <a:t>Receber pedido</a:t>
            </a:r>
          </a:p>
        </p:txBody>
      </p:sp>
      <p:sp>
        <p:nvSpPr>
          <p:cNvPr name="TextBox 13" id="13"/>
          <p:cNvSpPr txBox="true"/>
          <p:nvPr/>
        </p:nvSpPr>
        <p:spPr>
          <a:xfrm rot="0">
            <a:off x="9327207" y="6272168"/>
            <a:ext cx="823109" cy="415939"/>
          </a:xfrm>
          <a:prstGeom prst="rect">
            <a:avLst/>
          </a:prstGeom>
        </p:spPr>
        <p:txBody>
          <a:bodyPr anchor="t" rtlCol="false" tIns="0" lIns="0" bIns="0" rIns="0">
            <a:spAutoFit/>
          </a:bodyPr>
          <a:lstStyle/>
          <a:p>
            <a:pPr algn="l">
              <a:lnSpc>
                <a:spcPts val="1657"/>
              </a:lnSpc>
            </a:pPr>
            <a:r>
              <a:rPr lang="en-US" sz="1308" spc="-3">
                <a:solidFill>
                  <a:srgbClr val="04314C"/>
                </a:solidFill>
                <a:latin typeface="IBM Plex Sans"/>
              </a:rPr>
              <a:t>Receber pagamento</a:t>
            </a:r>
          </a:p>
        </p:txBody>
      </p:sp>
      <p:sp>
        <p:nvSpPr>
          <p:cNvPr name="TextBox 14" id="14"/>
          <p:cNvSpPr txBox="true"/>
          <p:nvPr/>
        </p:nvSpPr>
        <p:spPr>
          <a:xfrm rot="0">
            <a:off x="9493359" y="4807598"/>
            <a:ext cx="942392" cy="224530"/>
          </a:xfrm>
          <a:prstGeom prst="rect">
            <a:avLst/>
          </a:prstGeom>
        </p:spPr>
        <p:txBody>
          <a:bodyPr anchor="t" rtlCol="false" tIns="0" lIns="0" bIns="0" rIns="0">
            <a:spAutoFit/>
          </a:bodyPr>
          <a:lstStyle/>
          <a:p>
            <a:pPr algn="l">
              <a:lnSpc>
                <a:spcPts val="1831"/>
              </a:lnSpc>
            </a:pPr>
            <a:r>
              <a:rPr lang="en-US" sz="1308" spc="-2">
                <a:solidFill>
                  <a:srgbClr val="04314C"/>
                </a:solidFill>
                <a:latin typeface="IBM Plex Sans"/>
              </a:rPr>
              <a:t>Enviar fatura</a:t>
            </a:r>
          </a:p>
        </p:txBody>
      </p:sp>
      <p:sp>
        <p:nvSpPr>
          <p:cNvPr name="TextBox 15" id="15"/>
          <p:cNvSpPr txBox="true"/>
          <p:nvPr/>
        </p:nvSpPr>
        <p:spPr>
          <a:xfrm rot="0">
            <a:off x="4231888" y="2996545"/>
            <a:ext cx="284137" cy="224530"/>
          </a:xfrm>
          <a:prstGeom prst="rect">
            <a:avLst/>
          </a:prstGeom>
        </p:spPr>
        <p:txBody>
          <a:bodyPr anchor="t" rtlCol="false" tIns="0" lIns="0" bIns="0" rIns="0">
            <a:spAutoFit/>
          </a:bodyPr>
          <a:lstStyle/>
          <a:p>
            <a:pPr algn="l">
              <a:lnSpc>
                <a:spcPts val="1831"/>
              </a:lnSpc>
            </a:pPr>
            <a:r>
              <a:rPr lang="en-US" sz="1308" spc="18">
                <a:solidFill>
                  <a:srgbClr val="B1D5F1"/>
                </a:solidFill>
                <a:latin typeface="IBM Plex Sans"/>
              </a:rPr>
              <a:t>act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10133" t="0" r="-81316" b="0"/>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244452"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Introdução</a:t>
            </a:r>
          </a:p>
        </p:txBody>
      </p:sp>
      <p:sp>
        <p:nvSpPr>
          <p:cNvPr name="TextBox 9" id="9"/>
          <p:cNvSpPr txBox="true"/>
          <p:nvPr/>
        </p:nvSpPr>
        <p:spPr>
          <a:xfrm rot="0">
            <a:off x="8795563" y="2555374"/>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SISTEMA DE VENDAS</a:t>
            </a:r>
          </a:p>
        </p:txBody>
      </p:sp>
      <p:sp>
        <p:nvSpPr>
          <p:cNvPr name="TextBox 10" id="10"/>
          <p:cNvSpPr txBox="true"/>
          <p:nvPr/>
        </p:nvSpPr>
        <p:spPr>
          <a:xfrm rot="0">
            <a:off x="8795563" y="3404388"/>
            <a:ext cx="9073781" cy="58674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A incessante busca por eficiência e automação no ambiente empresarial contemporâneo, impulsionada pela necessidade de otimização de processos e aprimoramento da gestão, reflete a visão de Philip Kotler (1998), sobre a importância de soluções integradas. Nesse contexto, a proposta de desenvolver um sistema abrangente de vendas surge como resposta à demanda por soluções capazes de gerenciar desde o cadastro de funcionários e produtos até a conclusão de vendas e o registro detalhado de transações, alinhando-se às perspectivas de Kotler sobre a eficiência operacional e a gestão estratégica</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4152347" y="-6838269"/>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3179" y="631569"/>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Decomposição de uma ação </a:t>
            </a:r>
          </a:p>
          <a:p>
            <a:pPr>
              <a:lnSpc>
                <a:spcPts val="5823"/>
              </a:lnSpc>
            </a:pPr>
            <a:r>
              <a:rPr lang="en-US" sz="6399">
                <a:solidFill>
                  <a:srgbClr val="509FCB"/>
                </a:solidFill>
                <a:latin typeface="Roboto Condensed Bold"/>
              </a:rPr>
              <a:t>Diagrama de Atividade</a:t>
            </a:r>
          </a:p>
        </p:txBody>
      </p:sp>
      <p:sp>
        <p:nvSpPr>
          <p:cNvPr name="TextBox 4" id="4"/>
          <p:cNvSpPr txBox="true"/>
          <p:nvPr/>
        </p:nvSpPr>
        <p:spPr>
          <a:xfrm rot="0">
            <a:off x="533179" y="3340304"/>
            <a:ext cx="7695612" cy="4085181"/>
          </a:xfrm>
          <a:prstGeom prst="rect">
            <a:avLst/>
          </a:prstGeom>
        </p:spPr>
        <p:txBody>
          <a:bodyPr anchor="t" rtlCol="false" tIns="0" lIns="0" bIns="0" rIns="0">
            <a:spAutoFit/>
          </a:bodyPr>
          <a:lstStyle/>
          <a:p>
            <a:pPr algn="just" marL="715943" indent="-357972" lvl="1">
              <a:lnSpc>
                <a:spcPts val="4642"/>
              </a:lnSpc>
              <a:buFont typeface="Arial"/>
              <a:buChar char="•"/>
            </a:pPr>
            <a:r>
              <a:rPr lang="en-US" sz="3316">
                <a:solidFill>
                  <a:srgbClr val="FFFFFF"/>
                </a:solidFill>
                <a:latin typeface="Roboto Condensed"/>
              </a:rPr>
              <a:t>As ações podem ser decompostas em sub-atividades.</a:t>
            </a:r>
          </a:p>
          <a:p>
            <a:pPr algn="just">
              <a:lnSpc>
                <a:spcPts val="4642"/>
              </a:lnSpc>
            </a:pPr>
          </a:p>
          <a:p>
            <a:pPr marL="715943" indent="-357972" lvl="1">
              <a:lnSpc>
                <a:spcPts val="4642"/>
              </a:lnSpc>
              <a:buFont typeface="Arial"/>
              <a:buChar char="•"/>
            </a:pPr>
            <a:r>
              <a:rPr lang="en-US" sz="3316">
                <a:solidFill>
                  <a:srgbClr val="FFFFFF"/>
                </a:solidFill>
                <a:latin typeface="Roboto Condensed"/>
              </a:rPr>
              <a:t>As sub-atividades podem ser implementadas como métodos.</a:t>
            </a:r>
          </a:p>
          <a:p>
            <a:pPr algn="just">
              <a:lnSpc>
                <a:spcPts val="4642"/>
              </a:lnSpc>
            </a:pPr>
          </a:p>
          <a:p>
            <a:pPr algn="just">
              <a:lnSpc>
                <a:spcPts val="4642"/>
              </a:lnSpc>
            </a:pPr>
          </a:p>
        </p:txBody>
      </p:sp>
      <p:grpSp>
        <p:nvGrpSpPr>
          <p:cNvPr name="Group 5" id="5"/>
          <p:cNvGrpSpPr/>
          <p:nvPr/>
        </p:nvGrpSpPr>
        <p:grpSpPr>
          <a:xfrm rot="0">
            <a:off x="8697675" y="3005751"/>
            <a:ext cx="8290703" cy="6589905"/>
            <a:chOff x="0" y="0"/>
            <a:chExt cx="11054270" cy="8786540"/>
          </a:xfrm>
        </p:grpSpPr>
        <p:sp>
          <p:nvSpPr>
            <p:cNvPr name="Freeform 6" id="6"/>
            <p:cNvSpPr/>
            <p:nvPr/>
          </p:nvSpPr>
          <p:spPr>
            <a:xfrm flipH="false" flipV="false" rot="0">
              <a:off x="0" y="175052"/>
              <a:ext cx="11054270" cy="8611487"/>
            </a:xfrm>
            <a:custGeom>
              <a:avLst/>
              <a:gdLst/>
              <a:ahLst/>
              <a:cxnLst/>
              <a:rect r="r" b="b" t="t" l="l"/>
              <a:pathLst>
                <a:path h="8611487" w="11054270">
                  <a:moveTo>
                    <a:pt x="0" y="0"/>
                  </a:moveTo>
                  <a:lnTo>
                    <a:pt x="11054270" y="0"/>
                  </a:lnTo>
                  <a:lnTo>
                    <a:pt x="11054270" y="8611488"/>
                  </a:lnTo>
                  <a:lnTo>
                    <a:pt x="0" y="86114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36628" y="-28575"/>
              <a:ext cx="1963940" cy="287117"/>
            </a:xfrm>
            <a:prstGeom prst="rect">
              <a:avLst/>
            </a:prstGeom>
          </p:spPr>
          <p:txBody>
            <a:bodyPr anchor="t" rtlCol="false" tIns="0" lIns="0" bIns="0" rIns="0">
              <a:spAutoFit/>
            </a:bodyPr>
            <a:lstStyle/>
            <a:p>
              <a:pPr algn="l">
                <a:lnSpc>
                  <a:spcPts val="1816"/>
                </a:lnSpc>
              </a:pPr>
              <a:r>
                <a:rPr lang="en-US" sz="1297" spc="-24">
                  <a:solidFill>
                    <a:srgbClr val="FFFFFF"/>
                  </a:solidFill>
                  <a:latin typeface="IBM Plex Sans Condensed"/>
                </a:rPr>
                <a:t>Sub-atividade Entrega</a:t>
              </a:r>
            </a:p>
          </p:txBody>
        </p:sp>
        <p:sp>
          <p:nvSpPr>
            <p:cNvPr name="TextBox 8" id="8"/>
            <p:cNvSpPr txBox="true"/>
            <p:nvPr/>
          </p:nvSpPr>
          <p:spPr>
            <a:xfrm rot="0">
              <a:off x="618627" y="393809"/>
              <a:ext cx="1939676" cy="260598"/>
            </a:xfrm>
            <a:prstGeom prst="rect">
              <a:avLst/>
            </a:prstGeom>
          </p:spPr>
          <p:txBody>
            <a:bodyPr anchor="t" rtlCol="false" tIns="0" lIns="0" bIns="0" rIns="0">
              <a:spAutoFit/>
            </a:bodyPr>
            <a:lstStyle/>
            <a:p>
              <a:pPr algn="l">
                <a:lnSpc>
                  <a:spcPts val="1626"/>
                </a:lnSpc>
              </a:pPr>
              <a:r>
                <a:rPr lang="en-US" sz="1161" spc="-5">
                  <a:solidFill>
                    <a:srgbClr val="FFFFFF"/>
                  </a:solidFill>
                  <a:latin typeface="IBM Plex Sans"/>
                </a:rPr>
                <a:t>Sub-atividade Entrega</a:t>
              </a:r>
            </a:p>
          </p:txBody>
        </p:sp>
        <p:sp>
          <p:nvSpPr>
            <p:cNvPr name="TextBox 9" id="9"/>
            <p:cNvSpPr txBox="true"/>
            <p:nvPr/>
          </p:nvSpPr>
          <p:spPr>
            <a:xfrm rot="0">
              <a:off x="1874447" y="2416269"/>
              <a:ext cx="956169" cy="490745"/>
            </a:xfrm>
            <a:prstGeom prst="rect">
              <a:avLst/>
            </a:prstGeom>
          </p:spPr>
          <p:txBody>
            <a:bodyPr anchor="t" rtlCol="false" tIns="0" lIns="0" bIns="0" rIns="0">
              <a:spAutoFit/>
            </a:bodyPr>
            <a:lstStyle/>
            <a:p>
              <a:pPr algn="just">
                <a:lnSpc>
                  <a:spcPts val="1472"/>
                </a:lnSpc>
              </a:pPr>
              <a:r>
                <a:rPr lang="en-US" sz="1161" spc="-5">
                  <a:solidFill>
                    <a:srgbClr val="FFFFFF"/>
                  </a:solidFill>
                  <a:latin typeface="IBM Plex Sans"/>
                </a:rPr>
                <a:t>Preencher pedido</a:t>
              </a:r>
            </a:p>
          </p:txBody>
        </p:sp>
        <p:sp>
          <p:nvSpPr>
            <p:cNvPr name="TextBox 10" id="10"/>
            <p:cNvSpPr txBox="true"/>
            <p:nvPr/>
          </p:nvSpPr>
          <p:spPr>
            <a:xfrm rot="0">
              <a:off x="1884283" y="4305541"/>
              <a:ext cx="1391710" cy="260598"/>
            </a:xfrm>
            <a:prstGeom prst="rect">
              <a:avLst/>
            </a:prstGeom>
          </p:spPr>
          <p:txBody>
            <a:bodyPr anchor="t" rtlCol="false" tIns="0" lIns="0" bIns="0" rIns="0">
              <a:spAutoFit/>
            </a:bodyPr>
            <a:lstStyle/>
            <a:p>
              <a:pPr algn="l">
                <a:lnSpc>
                  <a:spcPts val="1626"/>
                </a:lnSpc>
              </a:pPr>
              <a:r>
                <a:rPr lang="en-US" sz="1161" spc="-5">
                  <a:solidFill>
                    <a:srgbClr val="FFFFFF"/>
                  </a:solidFill>
                  <a:latin typeface="IBM Plex Sans"/>
                </a:rPr>
                <a:t>Entregar pedido</a:t>
              </a:r>
            </a:p>
          </p:txBody>
        </p:sp>
        <p:sp>
          <p:nvSpPr>
            <p:cNvPr name="TextBox 11" id="11"/>
            <p:cNvSpPr txBox="true"/>
            <p:nvPr/>
          </p:nvSpPr>
          <p:spPr>
            <a:xfrm rot="0">
              <a:off x="4169679" y="7135235"/>
              <a:ext cx="1251086" cy="260598"/>
            </a:xfrm>
            <a:prstGeom prst="rect">
              <a:avLst/>
            </a:prstGeom>
          </p:spPr>
          <p:txBody>
            <a:bodyPr anchor="t" rtlCol="false" tIns="0" lIns="0" bIns="0" rIns="0">
              <a:spAutoFit/>
            </a:bodyPr>
            <a:lstStyle/>
            <a:p>
              <a:pPr algn="l">
                <a:lnSpc>
                  <a:spcPts val="1626"/>
                </a:lnSpc>
              </a:pPr>
              <a:r>
                <a:rPr lang="en-US" sz="1161" spc="-5">
                  <a:solidFill>
                    <a:srgbClr val="FFFFFF"/>
                  </a:solidFill>
                  <a:latin typeface="IBM Plex Sans"/>
                </a:rPr>
                <a:t>Fechar pedido</a:t>
              </a:r>
            </a:p>
          </p:txBody>
        </p:sp>
        <p:sp>
          <p:nvSpPr>
            <p:cNvPr name="TextBox 12" id="12"/>
            <p:cNvSpPr txBox="true"/>
            <p:nvPr/>
          </p:nvSpPr>
          <p:spPr>
            <a:xfrm rot="0">
              <a:off x="4153285" y="1797180"/>
              <a:ext cx="1378799" cy="260598"/>
            </a:xfrm>
            <a:prstGeom prst="rect">
              <a:avLst/>
            </a:prstGeom>
          </p:spPr>
          <p:txBody>
            <a:bodyPr anchor="t" rtlCol="false" tIns="0" lIns="0" bIns="0" rIns="0">
              <a:spAutoFit/>
            </a:bodyPr>
            <a:lstStyle/>
            <a:p>
              <a:pPr algn="l">
                <a:lnSpc>
                  <a:spcPts val="1626"/>
                </a:lnSpc>
              </a:pPr>
              <a:r>
                <a:rPr lang="en-US" sz="1161" spc="-5">
                  <a:solidFill>
                    <a:srgbClr val="FFFFFF"/>
                  </a:solidFill>
                  <a:latin typeface="IBM Plex Sans"/>
                </a:rPr>
                <a:t>Receber pedido</a:t>
              </a:r>
            </a:p>
          </p:txBody>
        </p:sp>
        <p:sp>
          <p:nvSpPr>
            <p:cNvPr name="TextBox 13" id="13"/>
            <p:cNvSpPr txBox="true"/>
            <p:nvPr/>
          </p:nvSpPr>
          <p:spPr>
            <a:xfrm rot="0">
              <a:off x="6743619" y="4154088"/>
              <a:ext cx="974613" cy="490745"/>
            </a:xfrm>
            <a:prstGeom prst="rect">
              <a:avLst/>
            </a:prstGeom>
          </p:spPr>
          <p:txBody>
            <a:bodyPr anchor="t" rtlCol="false" tIns="0" lIns="0" bIns="0" rIns="0">
              <a:spAutoFit/>
            </a:bodyPr>
            <a:lstStyle/>
            <a:p>
              <a:pPr algn="l">
                <a:lnSpc>
                  <a:spcPts val="1472"/>
                </a:lnSpc>
              </a:pPr>
              <a:r>
                <a:rPr lang="en-US" sz="1161" spc="-5">
                  <a:solidFill>
                    <a:srgbClr val="FFFFFF"/>
                  </a:solidFill>
                  <a:latin typeface="IBM Plex Sans"/>
                </a:rPr>
                <a:t>Receber pagamento</a:t>
              </a:r>
            </a:p>
          </p:txBody>
        </p:sp>
        <p:sp>
          <p:nvSpPr>
            <p:cNvPr name="TextBox 14" id="14"/>
            <p:cNvSpPr txBox="true"/>
            <p:nvPr/>
          </p:nvSpPr>
          <p:spPr>
            <a:xfrm rot="0">
              <a:off x="6448517" y="2393317"/>
              <a:ext cx="2063209" cy="490745"/>
            </a:xfrm>
            <a:prstGeom prst="rect">
              <a:avLst/>
            </a:prstGeom>
          </p:spPr>
          <p:txBody>
            <a:bodyPr anchor="t" rtlCol="false" tIns="0" lIns="0" bIns="0" rIns="0">
              <a:spAutoFit/>
            </a:bodyPr>
            <a:lstStyle/>
            <a:p>
              <a:pPr algn="l">
                <a:lnSpc>
                  <a:spcPts val="1472"/>
                </a:lnSpc>
              </a:pPr>
              <a:r>
                <a:rPr lang="en-US" sz="1161" spc="-4">
                  <a:solidFill>
                    <a:srgbClr val="FFFFFF"/>
                  </a:solidFill>
                  <a:latin typeface="IBM Plex Sans"/>
                </a:rPr>
                <a:t>Enviar fatura</a:t>
              </a:r>
            </a:p>
            <a:p>
              <a:pPr algn="l">
                <a:lnSpc>
                  <a:spcPts val="1472"/>
                </a:lnSpc>
              </a:pPr>
              <a:r>
                <a:rPr lang="en-US" sz="1161" spc="-5">
                  <a:solidFill>
                    <a:srgbClr val="FFFFFF"/>
                  </a:solidFill>
                  <a:latin typeface="IBM Plex Sans"/>
                </a:rPr>
                <a:t>(Pedido :: enviarFatura)</a:t>
              </a:r>
            </a:p>
          </p:txBody>
        </p:sp>
        <p:sp>
          <p:nvSpPr>
            <p:cNvPr name="TextBox 15" id="15"/>
            <p:cNvSpPr txBox="true"/>
            <p:nvPr/>
          </p:nvSpPr>
          <p:spPr>
            <a:xfrm rot="0">
              <a:off x="300573" y="393809"/>
              <a:ext cx="336436" cy="260598"/>
            </a:xfrm>
            <a:prstGeom prst="rect">
              <a:avLst/>
            </a:prstGeom>
          </p:spPr>
          <p:txBody>
            <a:bodyPr anchor="t" rtlCol="false" tIns="0" lIns="0" bIns="0" rIns="0">
              <a:spAutoFit/>
            </a:bodyPr>
            <a:lstStyle/>
            <a:p>
              <a:pPr algn="l">
                <a:lnSpc>
                  <a:spcPts val="1626"/>
                </a:lnSpc>
              </a:pPr>
              <a:r>
                <a:rPr lang="en-US" sz="1161" spc="16">
                  <a:solidFill>
                    <a:srgbClr val="FFFFFF"/>
                  </a:solidFill>
                  <a:latin typeface="IBM Plex Sans"/>
                </a:rPr>
                <a:t>act </a:t>
              </a:r>
            </a:p>
          </p:txBody>
        </p:sp>
      </p:grpSp>
      <p:sp>
        <p:nvSpPr>
          <p:cNvPr name="Freeform 16" id="16"/>
          <p:cNvSpPr/>
          <p:nvPr/>
        </p:nvSpPr>
        <p:spPr>
          <a:xfrm flipH="false" flipV="false" rot="-10800000">
            <a:off x="-1966689" y="7425486"/>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2275249" y="-7410249"/>
            <a:ext cx="10696161" cy="10174724"/>
          </a:xfrm>
          <a:custGeom>
            <a:avLst/>
            <a:gdLst/>
            <a:ahLst/>
            <a:cxnLst/>
            <a:rect r="r" b="b" t="t" l="l"/>
            <a:pathLst>
              <a:path h="10174724" w="10696161">
                <a:moveTo>
                  <a:pt x="0" y="0"/>
                </a:moveTo>
                <a:lnTo>
                  <a:pt x="10696161" y="0"/>
                </a:lnTo>
                <a:lnTo>
                  <a:pt x="10696161" y="10174723"/>
                </a:lnTo>
                <a:lnTo>
                  <a:pt x="0" y="10174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2061621" y="9158877"/>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TextBox 4" id="4"/>
          <p:cNvSpPr txBox="true"/>
          <p:nvPr/>
        </p:nvSpPr>
        <p:spPr>
          <a:xfrm rot="0">
            <a:off x="693264" y="727648"/>
            <a:ext cx="14964329" cy="2036826"/>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Quem faz o quê? </a:t>
            </a:r>
          </a:p>
          <a:p>
            <a:pPr>
              <a:lnSpc>
                <a:spcPts val="5823"/>
              </a:lnSpc>
            </a:pPr>
            <a:r>
              <a:rPr lang="en-US" sz="6399">
                <a:solidFill>
                  <a:srgbClr val="509FCB"/>
                </a:solidFill>
                <a:latin typeface="Roboto Condensed Bold"/>
              </a:rPr>
              <a:t>Diagrama de Atividade</a:t>
            </a:r>
          </a:p>
        </p:txBody>
      </p:sp>
      <p:sp>
        <p:nvSpPr>
          <p:cNvPr name="TextBox 5" id="5"/>
          <p:cNvSpPr txBox="true"/>
          <p:nvPr/>
        </p:nvSpPr>
        <p:spPr>
          <a:xfrm rot="0">
            <a:off x="1028700" y="3632695"/>
            <a:ext cx="7110468" cy="37338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No diagrama de atividade até agora vimos as ações acontecerem, mas quem faz o que? Podemos representa-los com partições para entender qual agente está manipulando determinada atividade. </a:t>
            </a:r>
          </a:p>
          <a:p>
            <a:pPr algn="just">
              <a:lnSpc>
                <a:spcPts val="4200"/>
              </a:lnSpc>
            </a:pPr>
          </a:p>
          <a:p>
            <a:pPr>
              <a:lnSpc>
                <a:spcPts val="4200"/>
              </a:lnSpc>
            </a:pPr>
          </a:p>
        </p:txBody>
      </p:sp>
      <p:sp>
        <p:nvSpPr>
          <p:cNvPr name="Freeform 6" id="6"/>
          <p:cNvSpPr/>
          <p:nvPr/>
        </p:nvSpPr>
        <p:spPr>
          <a:xfrm flipH="false" flipV="false" rot="0">
            <a:off x="8443327" y="2822848"/>
            <a:ext cx="8232348" cy="7141304"/>
          </a:xfrm>
          <a:custGeom>
            <a:avLst/>
            <a:gdLst/>
            <a:ahLst/>
            <a:cxnLst/>
            <a:rect r="r" b="b" t="t" l="l"/>
            <a:pathLst>
              <a:path h="7141304" w="8232348">
                <a:moveTo>
                  <a:pt x="0" y="0"/>
                </a:moveTo>
                <a:lnTo>
                  <a:pt x="8232348" y="0"/>
                </a:lnTo>
                <a:lnTo>
                  <a:pt x="8232348" y="7141303"/>
                </a:lnTo>
                <a:lnTo>
                  <a:pt x="0" y="7141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542374" y="2667370"/>
            <a:ext cx="2414203" cy="209075"/>
          </a:xfrm>
          <a:prstGeom prst="rect">
            <a:avLst/>
          </a:prstGeom>
        </p:spPr>
        <p:txBody>
          <a:bodyPr anchor="t" rtlCol="false" tIns="0" lIns="0" bIns="0" rIns="0">
            <a:spAutoFit/>
          </a:bodyPr>
          <a:lstStyle/>
          <a:p>
            <a:pPr algn="l">
              <a:lnSpc>
                <a:spcPts val="1755"/>
              </a:lnSpc>
            </a:pPr>
            <a:r>
              <a:rPr lang="en-US" sz="1254" spc="-32">
                <a:solidFill>
                  <a:srgbClr val="FFFFFF"/>
                </a:solidFill>
                <a:latin typeface="IBM Plex Sans Condensed Bold"/>
              </a:rPr>
              <a:t>Partições processamento pedido</a:t>
            </a:r>
          </a:p>
        </p:txBody>
      </p:sp>
      <p:sp>
        <p:nvSpPr>
          <p:cNvPr name="TextBox 8" id="8"/>
          <p:cNvSpPr txBox="true"/>
          <p:nvPr/>
        </p:nvSpPr>
        <p:spPr>
          <a:xfrm rot="0">
            <a:off x="9535961" y="3460876"/>
            <a:ext cx="623696" cy="181025"/>
          </a:xfrm>
          <a:prstGeom prst="rect">
            <a:avLst/>
          </a:prstGeom>
        </p:spPr>
        <p:txBody>
          <a:bodyPr anchor="t" rtlCol="false" tIns="0" lIns="0" bIns="0" rIns="0">
            <a:spAutoFit/>
          </a:bodyPr>
          <a:lstStyle/>
          <a:p>
            <a:pPr algn="ctr">
              <a:lnSpc>
                <a:spcPts val="1572"/>
              </a:lnSpc>
            </a:pPr>
            <a:r>
              <a:rPr lang="en-US" sz="1123" spc="-6">
                <a:solidFill>
                  <a:srgbClr val="FFFFFF"/>
                </a:solidFill>
                <a:latin typeface="IBM Plex Sans"/>
              </a:rPr>
              <a:t>Execução</a:t>
            </a:r>
          </a:p>
        </p:txBody>
      </p:sp>
      <p:sp>
        <p:nvSpPr>
          <p:cNvPr name="TextBox 9" id="9"/>
          <p:cNvSpPr txBox="true"/>
          <p:nvPr/>
        </p:nvSpPr>
        <p:spPr>
          <a:xfrm rot="0">
            <a:off x="9231705" y="6596142"/>
            <a:ext cx="1247483" cy="181025"/>
          </a:xfrm>
          <a:prstGeom prst="rect">
            <a:avLst/>
          </a:prstGeom>
        </p:spPr>
        <p:txBody>
          <a:bodyPr anchor="t" rtlCol="false" tIns="0" lIns="0" bIns="0" rIns="0">
            <a:spAutoFit/>
          </a:bodyPr>
          <a:lstStyle/>
          <a:p>
            <a:pPr algn="ctr">
              <a:lnSpc>
                <a:spcPts val="1572"/>
              </a:lnSpc>
            </a:pPr>
            <a:r>
              <a:rPr lang="en-US" sz="1123" spc="-6">
                <a:solidFill>
                  <a:srgbClr val="FFFFFF"/>
                </a:solidFill>
                <a:latin typeface="IBM Plex Sans"/>
              </a:rPr>
              <a:t>Entregar pedido</a:t>
            </a:r>
          </a:p>
        </p:txBody>
      </p:sp>
      <p:sp>
        <p:nvSpPr>
          <p:cNvPr name="TextBox 10" id="10"/>
          <p:cNvSpPr txBox="true"/>
          <p:nvPr/>
        </p:nvSpPr>
        <p:spPr>
          <a:xfrm rot="0">
            <a:off x="9172280" y="5835501"/>
            <a:ext cx="1306908" cy="181025"/>
          </a:xfrm>
          <a:prstGeom prst="rect">
            <a:avLst/>
          </a:prstGeom>
        </p:spPr>
        <p:txBody>
          <a:bodyPr anchor="t" rtlCol="false" tIns="0" lIns="0" bIns="0" rIns="0">
            <a:spAutoFit/>
          </a:bodyPr>
          <a:lstStyle/>
          <a:p>
            <a:pPr algn="ctr">
              <a:lnSpc>
                <a:spcPts val="1572"/>
              </a:lnSpc>
            </a:pPr>
            <a:r>
              <a:rPr lang="en-US" sz="1123" spc="-6">
                <a:solidFill>
                  <a:srgbClr val="FFFFFF"/>
                </a:solidFill>
                <a:latin typeface="IBM Plex Sans"/>
              </a:rPr>
              <a:t>Preencher pedido</a:t>
            </a:r>
          </a:p>
        </p:txBody>
      </p:sp>
      <p:sp>
        <p:nvSpPr>
          <p:cNvPr name="TextBox 11" id="11"/>
          <p:cNvSpPr txBox="true"/>
          <p:nvPr/>
        </p:nvSpPr>
        <p:spPr>
          <a:xfrm rot="0">
            <a:off x="8891794" y="2983098"/>
            <a:ext cx="2064783" cy="370860"/>
          </a:xfrm>
          <a:prstGeom prst="rect">
            <a:avLst/>
          </a:prstGeom>
        </p:spPr>
        <p:txBody>
          <a:bodyPr anchor="t" rtlCol="false" tIns="0" lIns="0" bIns="0" rIns="0">
            <a:spAutoFit/>
          </a:bodyPr>
          <a:lstStyle/>
          <a:p>
            <a:pPr algn="l">
              <a:lnSpc>
                <a:spcPts val="1572"/>
              </a:lnSpc>
            </a:pPr>
            <a:r>
              <a:rPr lang="en-US" sz="1123" spc="-6">
                <a:solidFill>
                  <a:srgbClr val="FFFFFF"/>
                </a:solidFill>
                <a:latin typeface="IBM Plex Sans Bold"/>
              </a:rPr>
              <a:t>Partições processamento pedido</a:t>
            </a:r>
          </a:p>
        </p:txBody>
      </p:sp>
      <p:sp>
        <p:nvSpPr>
          <p:cNvPr name="TextBox 12" id="12"/>
          <p:cNvSpPr txBox="true"/>
          <p:nvPr/>
        </p:nvSpPr>
        <p:spPr>
          <a:xfrm rot="0">
            <a:off x="11680018" y="4456840"/>
            <a:ext cx="1016228" cy="181025"/>
          </a:xfrm>
          <a:prstGeom prst="rect">
            <a:avLst/>
          </a:prstGeom>
        </p:spPr>
        <p:txBody>
          <a:bodyPr anchor="t" rtlCol="false" tIns="0" lIns="0" bIns="0" rIns="0">
            <a:spAutoFit/>
          </a:bodyPr>
          <a:lstStyle/>
          <a:p>
            <a:pPr algn="ctr">
              <a:lnSpc>
                <a:spcPts val="1572"/>
              </a:lnSpc>
            </a:pPr>
            <a:r>
              <a:rPr lang="en-US" sz="1123" spc="-6">
                <a:solidFill>
                  <a:srgbClr val="FFFFFF"/>
                </a:solidFill>
                <a:latin typeface="IBM Plex Sans"/>
              </a:rPr>
              <a:t>Receber Pedido</a:t>
            </a:r>
          </a:p>
        </p:txBody>
      </p:sp>
      <p:sp>
        <p:nvSpPr>
          <p:cNvPr name="TextBox 13" id="13"/>
          <p:cNvSpPr txBox="true"/>
          <p:nvPr/>
        </p:nvSpPr>
        <p:spPr>
          <a:xfrm rot="0">
            <a:off x="11912964" y="8283814"/>
            <a:ext cx="906960" cy="181025"/>
          </a:xfrm>
          <a:prstGeom prst="rect">
            <a:avLst/>
          </a:prstGeom>
        </p:spPr>
        <p:txBody>
          <a:bodyPr anchor="t" rtlCol="false" tIns="0" lIns="0" bIns="0" rIns="0">
            <a:spAutoFit/>
          </a:bodyPr>
          <a:lstStyle/>
          <a:p>
            <a:pPr algn="ctr">
              <a:lnSpc>
                <a:spcPts val="1572"/>
              </a:lnSpc>
            </a:pPr>
            <a:r>
              <a:rPr lang="en-US" sz="1123" spc="-6">
                <a:solidFill>
                  <a:srgbClr val="FFFFFF"/>
                </a:solidFill>
                <a:latin typeface="IBM Plex Sans"/>
              </a:rPr>
              <a:t>Fechar pedido</a:t>
            </a:r>
          </a:p>
        </p:txBody>
      </p:sp>
      <p:sp>
        <p:nvSpPr>
          <p:cNvPr name="TextBox 14" id="14"/>
          <p:cNvSpPr txBox="true"/>
          <p:nvPr/>
        </p:nvSpPr>
        <p:spPr>
          <a:xfrm rot="0">
            <a:off x="12519100" y="5835501"/>
            <a:ext cx="869017" cy="181025"/>
          </a:xfrm>
          <a:prstGeom prst="rect">
            <a:avLst/>
          </a:prstGeom>
        </p:spPr>
        <p:txBody>
          <a:bodyPr anchor="t" rtlCol="false" tIns="0" lIns="0" bIns="0" rIns="0">
            <a:spAutoFit/>
          </a:bodyPr>
          <a:lstStyle/>
          <a:p>
            <a:pPr algn="ctr">
              <a:lnSpc>
                <a:spcPts val="1572"/>
              </a:lnSpc>
            </a:pPr>
            <a:r>
              <a:rPr lang="en-US" sz="1123" spc="-6">
                <a:solidFill>
                  <a:srgbClr val="FFFFFF"/>
                </a:solidFill>
                <a:latin typeface="IBM Plex Sans"/>
              </a:rPr>
              <a:t>Enviar pedido</a:t>
            </a:r>
          </a:p>
        </p:txBody>
      </p:sp>
      <p:sp>
        <p:nvSpPr>
          <p:cNvPr name="TextBox 15" id="15"/>
          <p:cNvSpPr txBox="true"/>
          <p:nvPr/>
        </p:nvSpPr>
        <p:spPr>
          <a:xfrm rot="0">
            <a:off x="11304451" y="3460876"/>
            <a:ext cx="2327608" cy="181025"/>
          </a:xfrm>
          <a:prstGeom prst="rect">
            <a:avLst/>
          </a:prstGeom>
        </p:spPr>
        <p:txBody>
          <a:bodyPr anchor="t" rtlCol="false" tIns="0" lIns="0" bIns="0" rIns="0">
            <a:spAutoFit/>
          </a:bodyPr>
          <a:lstStyle/>
          <a:p>
            <a:pPr algn="ctr">
              <a:lnSpc>
                <a:spcPts val="1572"/>
              </a:lnSpc>
            </a:pPr>
            <a:r>
              <a:rPr lang="en-US" sz="1123" spc="-6">
                <a:solidFill>
                  <a:srgbClr val="FFFFFF"/>
                </a:solidFill>
                <a:latin typeface="IBM Plex Sans"/>
              </a:rPr>
              <a:t>Serviço de atendimento ao cliente</a:t>
            </a:r>
          </a:p>
        </p:txBody>
      </p:sp>
      <p:sp>
        <p:nvSpPr>
          <p:cNvPr name="TextBox 16" id="16"/>
          <p:cNvSpPr txBox="true"/>
          <p:nvPr/>
        </p:nvSpPr>
        <p:spPr>
          <a:xfrm rot="0">
            <a:off x="14273189" y="3460876"/>
            <a:ext cx="1956670" cy="181025"/>
          </a:xfrm>
          <a:prstGeom prst="rect">
            <a:avLst/>
          </a:prstGeom>
        </p:spPr>
        <p:txBody>
          <a:bodyPr anchor="t" rtlCol="false" tIns="0" lIns="0" bIns="0" rIns="0">
            <a:spAutoFit/>
          </a:bodyPr>
          <a:lstStyle/>
          <a:p>
            <a:pPr algn="ctr">
              <a:lnSpc>
                <a:spcPts val="1572"/>
              </a:lnSpc>
            </a:pPr>
            <a:r>
              <a:rPr lang="en-US" sz="1123" spc="-6">
                <a:solidFill>
                  <a:srgbClr val="FFFFFF"/>
                </a:solidFill>
                <a:latin typeface="IBM Plex Sans"/>
              </a:rPr>
              <a:t>Departamento financeiro</a:t>
            </a:r>
          </a:p>
        </p:txBody>
      </p:sp>
      <p:sp>
        <p:nvSpPr>
          <p:cNvPr name="TextBox 17" id="17"/>
          <p:cNvSpPr txBox="true"/>
          <p:nvPr/>
        </p:nvSpPr>
        <p:spPr>
          <a:xfrm rot="0">
            <a:off x="14610862" y="6596142"/>
            <a:ext cx="1281323" cy="181025"/>
          </a:xfrm>
          <a:prstGeom prst="rect">
            <a:avLst/>
          </a:prstGeom>
        </p:spPr>
        <p:txBody>
          <a:bodyPr anchor="t" rtlCol="false" tIns="0" lIns="0" bIns="0" rIns="0">
            <a:spAutoFit/>
          </a:bodyPr>
          <a:lstStyle/>
          <a:p>
            <a:pPr algn="ctr">
              <a:lnSpc>
                <a:spcPts val="1572"/>
              </a:lnSpc>
            </a:pPr>
            <a:r>
              <a:rPr lang="en-US" sz="1123" spc="-6">
                <a:solidFill>
                  <a:srgbClr val="FFFFFF"/>
                </a:solidFill>
                <a:latin typeface="IBM Plex Sans"/>
              </a:rPr>
              <a:t>Receber pagamento</a:t>
            </a:r>
          </a:p>
        </p:txBody>
      </p:sp>
      <p:sp>
        <p:nvSpPr>
          <p:cNvPr name="TextBox 18" id="18"/>
          <p:cNvSpPr txBox="true"/>
          <p:nvPr/>
        </p:nvSpPr>
        <p:spPr>
          <a:xfrm rot="0">
            <a:off x="8661224" y="2983098"/>
            <a:ext cx="243895" cy="187253"/>
          </a:xfrm>
          <a:prstGeom prst="rect">
            <a:avLst/>
          </a:prstGeom>
        </p:spPr>
        <p:txBody>
          <a:bodyPr anchor="t" rtlCol="false" tIns="0" lIns="0" bIns="0" rIns="0">
            <a:spAutoFit/>
          </a:bodyPr>
          <a:lstStyle/>
          <a:p>
            <a:pPr algn="l">
              <a:lnSpc>
                <a:spcPts val="1572"/>
              </a:lnSpc>
            </a:pPr>
            <a:r>
              <a:rPr lang="en-US" sz="1123" spc="15">
                <a:solidFill>
                  <a:srgbClr val="FFFFFF"/>
                </a:solidFill>
                <a:latin typeface="IBM Plex Sans"/>
              </a:rPr>
              <a:t>act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703648" y="-3854408"/>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l="0" t="-40468" r="0" b="0"/>
            </a:stretch>
          </a:blipFill>
        </p:spPr>
      </p:sp>
      <p:sp>
        <p:nvSpPr>
          <p:cNvPr name="TextBox 3" id="3"/>
          <p:cNvSpPr txBox="true"/>
          <p:nvPr/>
        </p:nvSpPr>
        <p:spPr>
          <a:xfrm rot="0">
            <a:off x="1663672" y="2091804"/>
            <a:ext cx="8002696" cy="48006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Em conclusão, o projeto de um sistema de vendas com cadastro de funcionários, produtos, e processamento de vendas representa uma solução robusta para gerenciar eficientemente as operações comerciais. O uso de um banco de dados relacional, juntamente com um conjunto abrangente de classes e relacionamentos, proporciona uma estrutura sólida para atender às necessidades do negócio.</a:t>
            </a:r>
          </a:p>
          <a:p>
            <a:pPr>
              <a:lnSpc>
                <a:spcPts val="4200"/>
              </a:lnSpc>
            </a:pPr>
          </a:p>
        </p:txBody>
      </p:sp>
      <p:sp>
        <p:nvSpPr>
          <p:cNvPr name="Freeform 4" id="4"/>
          <p:cNvSpPr/>
          <p:nvPr/>
        </p:nvSpPr>
        <p:spPr>
          <a:xfrm flipH="false" flipV="false" rot="0">
            <a:off x="10735032"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33344" y="895350"/>
            <a:ext cx="3837370" cy="1104265"/>
          </a:xfrm>
          <a:prstGeom prst="rect">
            <a:avLst/>
          </a:prstGeom>
        </p:spPr>
        <p:txBody>
          <a:bodyPr anchor="t" rtlCol="false" tIns="0" lIns="0" bIns="0" rIns="0">
            <a:spAutoFit/>
          </a:bodyPr>
          <a:lstStyle/>
          <a:p>
            <a:pPr algn="r">
              <a:lnSpc>
                <a:spcPts val="8959"/>
              </a:lnSpc>
            </a:pPr>
            <a:r>
              <a:rPr lang="en-US" sz="6399">
                <a:solidFill>
                  <a:srgbClr val="509FCB"/>
                </a:solidFill>
                <a:latin typeface="Roboto Condensed Bold"/>
              </a:rPr>
              <a:t>Conclusão</a:t>
            </a:r>
          </a:p>
        </p:txBody>
      </p:sp>
      <p:sp>
        <p:nvSpPr>
          <p:cNvPr name="Freeform 6" id="6"/>
          <p:cNvSpPr/>
          <p:nvPr/>
        </p:nvSpPr>
        <p:spPr>
          <a:xfrm flipH="false" flipV="false" rot="0">
            <a:off x="-7186135" y="6105321"/>
            <a:ext cx="10696161" cy="10174724"/>
          </a:xfrm>
          <a:custGeom>
            <a:avLst/>
            <a:gdLst/>
            <a:ahLst/>
            <a:cxnLst/>
            <a:rect r="r" b="b" t="t" l="l"/>
            <a:pathLst>
              <a:path h="10174724" w="10696161">
                <a:moveTo>
                  <a:pt x="0" y="0"/>
                </a:moveTo>
                <a:lnTo>
                  <a:pt x="10696162" y="0"/>
                </a:lnTo>
                <a:lnTo>
                  <a:pt x="10696162" y="10174723"/>
                </a:lnTo>
                <a:lnTo>
                  <a:pt x="0" y="10174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6909466" y="-1990700"/>
            <a:ext cx="10203540" cy="9706117"/>
          </a:xfrm>
          <a:custGeom>
            <a:avLst/>
            <a:gdLst/>
            <a:ahLst/>
            <a:cxnLst/>
            <a:rect r="r" b="b" t="t" l="l"/>
            <a:pathLst>
              <a:path h="9706117" w="10203540">
                <a:moveTo>
                  <a:pt x="0" y="0"/>
                </a:moveTo>
                <a:lnTo>
                  <a:pt x="10203540" y="0"/>
                </a:lnTo>
                <a:lnTo>
                  <a:pt x="10203540" y="9706117"/>
                </a:lnTo>
                <a:lnTo>
                  <a:pt x="0" y="9706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3229" y="409892"/>
            <a:ext cx="6694402"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Referências</a:t>
            </a:r>
          </a:p>
        </p:txBody>
      </p:sp>
      <p:sp>
        <p:nvSpPr>
          <p:cNvPr name="TextBox 5" id="5"/>
          <p:cNvSpPr txBox="true"/>
          <p:nvPr/>
        </p:nvSpPr>
        <p:spPr>
          <a:xfrm rot="0">
            <a:off x="613229" y="1380808"/>
            <a:ext cx="811530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Bibliograficas</a:t>
            </a:r>
          </a:p>
        </p:txBody>
      </p:sp>
      <p:sp>
        <p:nvSpPr>
          <p:cNvPr name="TextBox 6" id="6"/>
          <p:cNvSpPr txBox="true"/>
          <p:nvPr/>
        </p:nvSpPr>
        <p:spPr>
          <a:xfrm rot="0">
            <a:off x="613229" y="2709958"/>
            <a:ext cx="16179906" cy="4831080"/>
          </a:xfrm>
          <a:prstGeom prst="rect">
            <a:avLst/>
          </a:prstGeom>
        </p:spPr>
        <p:txBody>
          <a:bodyPr anchor="t" rtlCol="false" tIns="0" lIns="0" bIns="0" rIns="0">
            <a:spAutoFit/>
          </a:bodyPr>
          <a:lstStyle/>
          <a:p>
            <a:pPr algn="just">
              <a:lnSpc>
                <a:spcPts val="1860"/>
              </a:lnSpc>
            </a:pPr>
            <a:r>
              <a:rPr lang="en-US" sz="2000">
                <a:solidFill>
                  <a:srgbClr val="FFFFFF"/>
                </a:solidFill>
                <a:latin typeface="Roboto Condensed"/>
              </a:rPr>
              <a:t>ERRA, Eduardo. </a:t>
            </a:r>
            <a:r>
              <a:rPr lang="en-US" sz="2000">
                <a:solidFill>
                  <a:srgbClr val="FFFFFF"/>
                </a:solidFill>
                <a:latin typeface="Roboto Condensed Bold"/>
              </a:rPr>
              <a:t>Princípios de Análise e Projeto de Sistemas com UML</a:t>
            </a:r>
            <a:r>
              <a:rPr lang="en-US" sz="2000">
                <a:solidFill>
                  <a:srgbClr val="FFFFFF"/>
                </a:solidFill>
                <a:latin typeface="Roboto Condensed"/>
              </a:rPr>
              <a:t> . 3. ed. Rio de Janeiro: Elsevier, 2015.</a:t>
            </a:r>
          </a:p>
          <a:p>
            <a:pPr algn="just">
              <a:lnSpc>
                <a:spcPts val="1860"/>
              </a:lnSpc>
            </a:pPr>
          </a:p>
          <a:p>
            <a:pPr algn="just">
              <a:lnSpc>
                <a:spcPts val="1860"/>
              </a:lnSpc>
            </a:pPr>
            <a:r>
              <a:rPr lang="en-US" sz="2000">
                <a:solidFill>
                  <a:srgbClr val="FFFFFF"/>
                </a:solidFill>
                <a:latin typeface="Roboto Condensed"/>
              </a:rPr>
              <a:t>BOOCH, Grady , RUMBAUGH, James, JACOBSON, Ivar; </a:t>
            </a:r>
            <a:r>
              <a:rPr lang="en-US" sz="2000">
                <a:solidFill>
                  <a:srgbClr val="FFFFFF"/>
                </a:solidFill>
                <a:latin typeface="Roboto Condensed Bold"/>
              </a:rPr>
              <a:t>UML: Guia do Usuário</a:t>
            </a:r>
            <a:r>
              <a:rPr lang="en-US" sz="2000">
                <a:solidFill>
                  <a:srgbClr val="FFFFFF"/>
                </a:solidFill>
                <a:latin typeface="Roboto Condensed"/>
              </a:rPr>
              <a:t>. 2. ed. Campus, 2006</a:t>
            </a:r>
          </a:p>
          <a:p>
            <a:pPr algn="just">
              <a:lnSpc>
                <a:spcPts val="1860"/>
              </a:lnSpc>
            </a:pPr>
          </a:p>
          <a:p>
            <a:pPr algn="just">
              <a:lnSpc>
                <a:spcPts val="1860"/>
              </a:lnSpc>
            </a:pPr>
            <a:r>
              <a:rPr lang="en-US" sz="2000">
                <a:solidFill>
                  <a:srgbClr val="FFFFFF"/>
                </a:solidFill>
                <a:latin typeface="Roboto Condensed"/>
              </a:rPr>
              <a:t>HAREL, David</a:t>
            </a:r>
            <a:r>
              <a:rPr lang="en-US" sz="2000">
                <a:solidFill>
                  <a:srgbClr val="FFFFFF"/>
                </a:solidFill>
                <a:latin typeface="Roboto Condensed Bold"/>
              </a:rPr>
              <a:t>. “Statecharts: A Visual Formalism for Complex Systems. Science</a:t>
            </a:r>
          </a:p>
          <a:p>
            <a:pPr algn="just">
              <a:lnSpc>
                <a:spcPts val="1860"/>
              </a:lnSpc>
            </a:pPr>
            <a:r>
              <a:rPr lang="en-US" sz="2000">
                <a:solidFill>
                  <a:srgbClr val="FFFFFF"/>
                </a:solidFill>
                <a:latin typeface="Roboto Condensed Bold"/>
              </a:rPr>
              <a:t>of Computer Programming”,</a:t>
            </a:r>
            <a:r>
              <a:rPr lang="en-US" sz="2000">
                <a:solidFill>
                  <a:srgbClr val="FFFFFF"/>
                </a:solidFill>
                <a:latin typeface="Roboto Condensed"/>
              </a:rPr>
              <a:t> 8(3): 231-274, June 1987.</a:t>
            </a:r>
          </a:p>
          <a:p>
            <a:pPr algn="just">
              <a:lnSpc>
                <a:spcPts val="1860"/>
              </a:lnSpc>
            </a:pPr>
          </a:p>
          <a:p>
            <a:pPr algn="just">
              <a:lnSpc>
                <a:spcPts val="1860"/>
              </a:lnSpc>
            </a:pPr>
            <a:r>
              <a:rPr lang="en-US" sz="2000">
                <a:solidFill>
                  <a:srgbClr val="FFFFFF"/>
                </a:solidFill>
                <a:latin typeface="Roboto Condensed"/>
              </a:rPr>
              <a:t>KOTLER, Philip . "</a:t>
            </a:r>
            <a:r>
              <a:rPr lang="en-US" sz="2000">
                <a:solidFill>
                  <a:srgbClr val="FFFFFF"/>
                </a:solidFill>
                <a:latin typeface="Roboto Condensed Bold"/>
              </a:rPr>
              <a:t>Administração de Marketing: Análise, Planejamento, Implementação e Controle</a:t>
            </a:r>
            <a:r>
              <a:rPr lang="en-US" sz="2000">
                <a:solidFill>
                  <a:srgbClr val="FFFFFF"/>
                </a:solidFill>
                <a:latin typeface="Roboto Condensed"/>
              </a:rPr>
              <a:t>.5. ed. Atlas, 1998.</a:t>
            </a:r>
          </a:p>
          <a:p>
            <a:pPr algn="just">
              <a:lnSpc>
                <a:spcPts val="1860"/>
              </a:lnSpc>
            </a:pPr>
          </a:p>
          <a:p>
            <a:pPr algn="just">
              <a:lnSpc>
                <a:spcPts val="1860"/>
              </a:lnSpc>
            </a:pPr>
            <a:r>
              <a:rPr lang="en-US" sz="2000">
                <a:solidFill>
                  <a:srgbClr val="FFFFFF"/>
                </a:solidFill>
                <a:latin typeface="Roboto Condensed"/>
              </a:rPr>
              <a:t>Kerzner, H.  "</a:t>
            </a:r>
            <a:r>
              <a:rPr lang="en-US" sz="2000">
                <a:solidFill>
                  <a:srgbClr val="FFFFFF"/>
                </a:solidFill>
                <a:latin typeface="Roboto Condensed Bold"/>
              </a:rPr>
              <a:t>Gestão de Projetos: Uma Abordagem Sistêmica para o Planejamento, Programação e Controle</a:t>
            </a:r>
            <a:r>
              <a:rPr lang="en-US" sz="2000">
                <a:solidFill>
                  <a:srgbClr val="FFFFFF"/>
                </a:solidFill>
                <a:latin typeface="Roboto Condensed"/>
              </a:rPr>
              <a:t>".  2. ed. Editora Blucher, 2021.</a:t>
            </a:r>
          </a:p>
          <a:p>
            <a:pPr algn="just">
              <a:lnSpc>
                <a:spcPts val="1860"/>
              </a:lnSpc>
            </a:pPr>
          </a:p>
          <a:p>
            <a:pPr algn="just">
              <a:lnSpc>
                <a:spcPts val="1860"/>
              </a:lnSpc>
            </a:pPr>
            <a:r>
              <a:rPr lang="en-US" sz="2000">
                <a:solidFill>
                  <a:srgbClr val="FFFFFF"/>
                </a:solidFill>
                <a:latin typeface="Roboto Condensed"/>
              </a:rPr>
              <a:t>PFLEEGER, Shari Lawrence. “</a:t>
            </a:r>
            <a:r>
              <a:rPr lang="en-US" sz="2000">
                <a:solidFill>
                  <a:srgbClr val="FFFFFF"/>
                </a:solidFill>
                <a:latin typeface="Roboto Condensed Bold"/>
              </a:rPr>
              <a:t>Engenharia de Software: teoria e prática; tradução Dino Franklin; revisão técnica Ana Regina Cavalcanti da Rocha”</a:t>
            </a:r>
            <a:r>
              <a:rPr lang="en-US" sz="2000">
                <a:solidFill>
                  <a:srgbClr val="FFFFFF"/>
                </a:solidFill>
                <a:latin typeface="Roboto Condensed"/>
              </a:rPr>
              <a:t>. – 2. Ed. – São Paulo – Prentice Hall, 2004.</a:t>
            </a:r>
          </a:p>
          <a:p>
            <a:pPr algn="just">
              <a:lnSpc>
                <a:spcPts val="1860"/>
              </a:lnSpc>
            </a:pPr>
          </a:p>
          <a:p>
            <a:pPr algn="just">
              <a:lnSpc>
                <a:spcPts val="1860"/>
              </a:lnSpc>
            </a:pPr>
            <a:r>
              <a:rPr lang="en-US" sz="2000">
                <a:solidFill>
                  <a:srgbClr val="FFFFFF"/>
                </a:solidFill>
                <a:latin typeface="Roboto Condensed"/>
              </a:rPr>
              <a:t>PRESSMAN, Roger S. </a:t>
            </a:r>
            <a:r>
              <a:rPr lang="en-US" sz="2000">
                <a:solidFill>
                  <a:srgbClr val="FFFFFF"/>
                </a:solidFill>
                <a:latin typeface="Roboto Condensed Bold"/>
              </a:rPr>
              <a:t>Engenharia de Software. </a:t>
            </a:r>
            <a:r>
              <a:rPr lang="en-US" sz="2000">
                <a:solidFill>
                  <a:srgbClr val="FFFFFF"/>
                </a:solidFill>
                <a:latin typeface="Roboto Condensed"/>
              </a:rPr>
              <a:t>6 ed. São Paulo: McGraw Hill/Nacional, 2006.</a:t>
            </a:r>
          </a:p>
          <a:p>
            <a:pPr algn="just">
              <a:lnSpc>
                <a:spcPts val="1860"/>
              </a:lnSpc>
            </a:pPr>
          </a:p>
          <a:p>
            <a:pPr algn="just">
              <a:lnSpc>
                <a:spcPts val="1860"/>
              </a:lnSpc>
            </a:pPr>
            <a:r>
              <a:rPr lang="en-US" sz="2000">
                <a:solidFill>
                  <a:srgbClr val="FFFFFF"/>
                </a:solidFill>
                <a:latin typeface="Roboto Condensed"/>
              </a:rPr>
              <a:t>ROSCA D. GREENSPAN S., FEBLOWITZ M., WILD C. (1997). A decision Making Methodology in support of business rules Lifecycle. In Proceeding of RE 97: IEEE International Symposuim on Requeriments Engineering, IEEE Computer Society Press, p. 236 -246</a:t>
            </a:r>
          </a:p>
          <a:p>
            <a:pPr algn="just">
              <a:lnSpc>
                <a:spcPts val="1860"/>
              </a:lnSpc>
            </a:pPr>
          </a:p>
          <a:p>
            <a:pPr algn="just">
              <a:lnSpc>
                <a:spcPts val="1860"/>
              </a:lnSpc>
            </a:pPr>
            <a:r>
              <a:rPr lang="en-US" sz="2000">
                <a:solidFill>
                  <a:srgbClr val="FFFFFF"/>
                </a:solidFill>
                <a:latin typeface="Roboto Condensed"/>
              </a:rPr>
              <a:t>SOMMERVILLE, Ian. Engenharia de Software. 8 ed. Rio de Janeiro: Prentice-Hall, 2008</a:t>
            </a:r>
          </a:p>
          <a:p>
            <a:pPr algn="just">
              <a:lnSpc>
                <a:spcPts val="1860"/>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94170" y="5037440"/>
            <a:ext cx="26276341" cy="8808329"/>
          </a:xfrm>
          <a:custGeom>
            <a:avLst/>
            <a:gdLst/>
            <a:ahLst/>
            <a:cxnLst/>
            <a:rect r="r" b="b" t="t" l="l"/>
            <a:pathLst>
              <a:path h="8808329" w="26276341">
                <a:moveTo>
                  <a:pt x="0" y="0"/>
                </a:moveTo>
                <a:lnTo>
                  <a:pt x="26276340" y="0"/>
                </a:lnTo>
                <a:lnTo>
                  <a:pt x="26276340" y="8808330"/>
                </a:lnTo>
                <a:lnTo>
                  <a:pt x="0" y="8808330"/>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81022" y="2298531"/>
            <a:ext cx="4429259" cy="1918724"/>
          </a:xfrm>
          <a:prstGeom prst="rect">
            <a:avLst/>
          </a:prstGeom>
        </p:spPr>
        <p:txBody>
          <a:bodyPr anchor="t" rtlCol="false" tIns="0" lIns="0" bIns="0" rIns="0">
            <a:spAutoFit/>
          </a:bodyPr>
          <a:lstStyle/>
          <a:p>
            <a:pPr>
              <a:lnSpc>
                <a:spcPts val="15638"/>
              </a:lnSpc>
            </a:pPr>
            <a:r>
              <a:rPr lang="en-US" sz="11170">
                <a:solidFill>
                  <a:srgbClr val="D9EAF3"/>
                </a:solidFill>
                <a:latin typeface="Roboto Condensed Bold"/>
              </a:rPr>
              <a:t>Thank</a:t>
            </a:r>
          </a:p>
        </p:txBody>
      </p:sp>
      <p:sp>
        <p:nvSpPr>
          <p:cNvPr name="TextBox 5" id="5"/>
          <p:cNvSpPr txBox="true"/>
          <p:nvPr/>
        </p:nvSpPr>
        <p:spPr>
          <a:xfrm rot="0">
            <a:off x="1563672" y="3112232"/>
            <a:ext cx="6894959" cy="2988718"/>
          </a:xfrm>
          <a:prstGeom prst="rect">
            <a:avLst/>
          </a:prstGeom>
        </p:spPr>
        <p:txBody>
          <a:bodyPr anchor="t" rtlCol="false" tIns="0" lIns="0" bIns="0" rIns="0">
            <a:spAutoFit/>
          </a:bodyPr>
          <a:lstStyle/>
          <a:p>
            <a:pPr>
              <a:lnSpc>
                <a:spcPts val="24344"/>
              </a:lnSpc>
            </a:pPr>
            <a:r>
              <a:rPr lang="en-US" sz="17389">
                <a:solidFill>
                  <a:srgbClr val="509FCB"/>
                </a:solidFill>
                <a:latin typeface="Roboto Condensed Bold"/>
              </a:rPr>
              <a:t>You</a:t>
            </a:r>
          </a:p>
        </p:txBody>
      </p:sp>
      <p:sp>
        <p:nvSpPr>
          <p:cNvPr name="TextBox 6" id="6"/>
          <p:cNvSpPr txBox="true"/>
          <p:nvPr/>
        </p:nvSpPr>
        <p:spPr>
          <a:xfrm rot="0">
            <a:off x="1381022" y="5796478"/>
            <a:ext cx="7260258" cy="572046"/>
          </a:xfrm>
          <a:prstGeom prst="rect">
            <a:avLst/>
          </a:prstGeom>
        </p:spPr>
        <p:txBody>
          <a:bodyPr anchor="t" rtlCol="false" tIns="0" lIns="0" bIns="0" rIns="0">
            <a:spAutoFit/>
          </a:bodyPr>
          <a:lstStyle/>
          <a:p>
            <a:pPr>
              <a:lnSpc>
                <a:spcPts val="4555"/>
              </a:lnSpc>
            </a:pPr>
            <a:r>
              <a:rPr lang="en-US" sz="3253">
                <a:solidFill>
                  <a:srgbClr val="FFFFFF"/>
                </a:solidFill>
                <a:latin typeface="Roboto Condensed"/>
              </a:rPr>
              <a:t>Agradecemos pela atenção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94170" y="5037440"/>
            <a:ext cx="26276341" cy="8808329"/>
          </a:xfrm>
          <a:custGeom>
            <a:avLst/>
            <a:gdLst/>
            <a:ahLst/>
            <a:cxnLst/>
            <a:rect r="r" b="b" t="t" l="l"/>
            <a:pathLst>
              <a:path h="8808329" w="26276341">
                <a:moveTo>
                  <a:pt x="0" y="0"/>
                </a:moveTo>
                <a:lnTo>
                  <a:pt x="26276340" y="0"/>
                </a:lnTo>
                <a:lnTo>
                  <a:pt x="26276340" y="8808330"/>
                </a:lnTo>
                <a:lnTo>
                  <a:pt x="0" y="8808330"/>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4936514" y="-3216410"/>
            <a:ext cx="10696161" cy="10174724"/>
          </a:xfrm>
          <a:custGeom>
            <a:avLst/>
            <a:gdLst/>
            <a:ahLst/>
            <a:cxnLst/>
            <a:rect r="r" b="b" t="t" l="l"/>
            <a:pathLst>
              <a:path h="10174724" w="10696161">
                <a:moveTo>
                  <a:pt x="0" y="0"/>
                </a:moveTo>
                <a:lnTo>
                  <a:pt x="10696161" y="0"/>
                </a:lnTo>
                <a:lnTo>
                  <a:pt x="10696161" y="10174723"/>
                </a:lnTo>
                <a:lnTo>
                  <a:pt x="0" y="101747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3229" y="1842376"/>
            <a:ext cx="15297167" cy="7367270"/>
          </a:xfrm>
          <a:prstGeom prst="rect">
            <a:avLst/>
          </a:prstGeom>
        </p:spPr>
        <p:txBody>
          <a:bodyPr anchor="t" rtlCol="false" tIns="0" lIns="0" bIns="0" rIns="0">
            <a:spAutoFit/>
          </a:bodyPr>
          <a:lstStyle/>
          <a:p>
            <a:pPr algn="just">
              <a:lnSpc>
                <a:spcPts val="2380"/>
              </a:lnSpc>
            </a:pPr>
          </a:p>
          <a:p>
            <a:pPr algn="just">
              <a:lnSpc>
                <a:spcPts val="2380"/>
              </a:lnSpc>
            </a:pPr>
          </a:p>
          <a:p>
            <a:pPr algn="just">
              <a:lnSpc>
                <a:spcPts val="2380"/>
              </a:lnSpc>
            </a:pPr>
          </a:p>
          <a:p>
            <a:pPr algn="just">
              <a:lnSpc>
                <a:spcPts val="2380"/>
              </a:lnSpc>
            </a:pPr>
            <a:r>
              <a:rPr lang="en-US" sz="1700">
                <a:solidFill>
                  <a:srgbClr val="FFFFFF"/>
                </a:solidFill>
                <a:latin typeface="Open Sans"/>
              </a:rPr>
              <a:t>A</a:t>
            </a:r>
            <a:r>
              <a:rPr lang="en-US" sz="1700">
                <a:solidFill>
                  <a:srgbClr val="FFFFFF"/>
                </a:solidFill>
                <a:latin typeface="Open Sans"/>
              </a:rPr>
              <a:t>utores: ANTONIO LISTER, GABRIEL FERNANDO, KELY SOUZA,  LUCAS TEIXEIRA,  VICTOR COELHO.</a:t>
            </a:r>
          </a:p>
          <a:p>
            <a:pPr algn="just">
              <a:lnSpc>
                <a:spcPts val="2380"/>
              </a:lnSpc>
            </a:pPr>
            <a:r>
              <a:rPr lang="en-US" sz="1700">
                <a:solidFill>
                  <a:srgbClr val="FFFFFF"/>
                </a:solidFill>
                <a:latin typeface="Open Sans"/>
              </a:rPr>
              <a:t>contato: lister.wd@hotmail.com ; gabrielfernandocarneiro798@gmail.com;  kely.souza@discente.ufma.br ;lucas.teixeira@discente.ufma.br </a:t>
            </a:r>
          </a:p>
          <a:p>
            <a:pPr algn="just">
              <a:lnSpc>
                <a:spcPts val="2380"/>
              </a:lnSpc>
            </a:pPr>
            <a:r>
              <a:rPr lang="en-US" sz="1700">
                <a:solidFill>
                  <a:srgbClr val="FFFFFF"/>
                </a:solidFill>
                <a:latin typeface="Open Sans"/>
              </a:rPr>
              <a:t>data última versão: 04/12/2023</a:t>
            </a:r>
          </a:p>
          <a:p>
            <a:pPr algn="just">
              <a:lnSpc>
                <a:spcPts val="2380"/>
              </a:lnSpc>
            </a:pPr>
            <a:r>
              <a:rPr lang="en-US" sz="1700">
                <a:solidFill>
                  <a:srgbClr val="FFFFFF"/>
                </a:solidFill>
                <a:latin typeface="Open Sans"/>
              </a:rPr>
              <a:t>versão: 1.0</a:t>
            </a:r>
          </a:p>
          <a:p>
            <a:pPr algn="just">
              <a:lnSpc>
                <a:spcPts val="2380"/>
              </a:lnSpc>
            </a:pPr>
            <a:r>
              <a:rPr lang="en-US" sz="1700">
                <a:solidFill>
                  <a:srgbClr val="FFFFFF"/>
                </a:solidFill>
                <a:latin typeface="Open Sans"/>
              </a:rPr>
              <a:t>outros repositórios: </a:t>
            </a:r>
            <a:r>
              <a:rPr lang="en-US" sz="1700" u="sng">
                <a:solidFill>
                  <a:srgbClr val="FFFFFF"/>
                </a:solidFill>
                <a:latin typeface="Open Sans"/>
                <a:hlinkClick r:id="rId6" tooltip="https://www.canva.com/design/DAF13leG-bg/_GV_n89wIeDbOZkRVVHIvw/edit"/>
              </a:rPr>
              <a:t>https://github.com/kelyazuos?tab=repositories</a:t>
            </a:r>
          </a:p>
          <a:p>
            <a:pPr algn="just">
              <a:lnSpc>
                <a:spcPts val="2380"/>
              </a:lnSpc>
            </a:pPr>
            <a:r>
              <a:rPr lang="en-US" sz="1700">
                <a:solidFill>
                  <a:srgbClr val="FFFFFF"/>
                </a:solidFill>
                <a:latin typeface="Open Sans"/>
              </a:rPr>
              <a:t>Agradecimentos: Universidade Federal do Maranhão (UFMA), Professor Doutor Thales Levi Azevedo Valente, e colegas de curso.</a:t>
            </a:r>
          </a:p>
          <a:p>
            <a:pPr algn="just">
              <a:lnSpc>
                <a:spcPts val="2380"/>
              </a:lnSpc>
            </a:pPr>
            <a:r>
              <a:rPr lang="en-US" sz="1700">
                <a:solidFill>
                  <a:srgbClr val="FFFFFF"/>
                </a:solidFill>
                <a:latin typeface="Open Sans"/>
              </a:rPr>
              <a:t>Copyright/License</a:t>
            </a:r>
          </a:p>
          <a:p>
            <a:pPr algn="just">
              <a:lnSpc>
                <a:spcPts val="2380"/>
              </a:lnSpc>
            </a:pPr>
          </a:p>
          <a:p>
            <a:pPr algn="just">
              <a:lnSpc>
                <a:spcPts val="2380"/>
              </a:lnSpc>
            </a:pPr>
            <a:r>
              <a:rPr lang="en-US" sz="1700">
                <a:solidFill>
                  <a:srgbClr val="FFFFFF"/>
                </a:solidFill>
                <a:latin typeface="Open Sans"/>
              </a:rPr>
              <a:t>Este material é resultado de um trabalho acadêmico para a disciplina PROJETO E DESENVOLVIMENTO DE SOFTWARE,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just">
              <a:lnSpc>
                <a:spcPts val="2380"/>
              </a:lnSpc>
            </a:pPr>
            <a:r>
              <a:rPr lang="en-US" sz="1700">
                <a:solidFill>
                  <a:srgbClr val="FFFFFF"/>
                </a:solidFill>
                <a:latin typeface="Open Sans"/>
              </a:rPr>
              <a:t>Copyright © 2023 Educational Material.</a:t>
            </a:r>
          </a:p>
          <a:p>
            <a:pPr algn="just">
              <a:lnSpc>
                <a:spcPts val="2380"/>
              </a:lnSpc>
            </a:pPr>
          </a:p>
          <a:p>
            <a:pPr algn="just">
              <a:lnSpc>
                <a:spcPts val="2380"/>
              </a:lnSpc>
            </a:pPr>
            <a:r>
              <a:rPr lang="en-US" sz="1700">
                <a:solidFill>
                  <a:srgbClr val="FFFFFF"/>
                </a:solidFill>
                <a:latin typeface="Open Sans"/>
              </a:rPr>
              <a:t>Este material está licenciado sob a Licença MIT. É permitido o uso, cópia, modificação, e distribuição deste material para qualquer fim, desde que acompanhado deste aviso de direitos autorais.</a:t>
            </a:r>
          </a:p>
          <a:p>
            <a:pPr algn="just">
              <a:lnSpc>
                <a:spcPts val="2380"/>
              </a:lnSpc>
            </a:pPr>
            <a:r>
              <a:rPr lang="en-US" sz="1700">
                <a:solidFill>
                  <a:srgbClr val="FFFFFF"/>
                </a:solidFill>
                <a:latin typeface="Open Sans"/>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p:txBody>
      </p:sp>
      <p:sp>
        <p:nvSpPr>
          <p:cNvPr name="TextBox 5" id="5"/>
          <p:cNvSpPr txBox="true"/>
          <p:nvPr/>
        </p:nvSpPr>
        <p:spPr>
          <a:xfrm rot="0">
            <a:off x="613229" y="409892"/>
            <a:ext cx="7940796" cy="2237740"/>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Reconhecimentos e Direitos Autorais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10133" t="0" r="-81316" b="0"/>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773073"/>
            <a:ext cx="4244452"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Objetivo</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SISTEMA DE VENDAS</a:t>
            </a:r>
          </a:p>
        </p:txBody>
      </p:sp>
      <p:sp>
        <p:nvSpPr>
          <p:cNvPr name="TextBox 10" id="10"/>
          <p:cNvSpPr txBox="true"/>
          <p:nvPr/>
        </p:nvSpPr>
        <p:spPr>
          <a:xfrm rot="0">
            <a:off x="8795563" y="3771900"/>
            <a:ext cx="8429832" cy="3733800"/>
          </a:xfrm>
          <a:prstGeom prst="rect">
            <a:avLst/>
          </a:prstGeom>
        </p:spPr>
        <p:txBody>
          <a:bodyPr anchor="t" rtlCol="false" tIns="0" lIns="0" bIns="0" rIns="0">
            <a:spAutoFit/>
          </a:bodyPr>
          <a:lstStyle/>
          <a:p>
            <a:pPr algn="just">
              <a:lnSpc>
                <a:spcPts val="4200"/>
              </a:lnSpc>
            </a:pPr>
            <a:r>
              <a:rPr lang="en-US" sz="3000">
                <a:solidFill>
                  <a:srgbClr val="FFFFFF"/>
                </a:solidFill>
                <a:latin typeface="Roboto Condensed"/>
              </a:rPr>
              <a:t>O principal objetivo deste projeto, alinhado à visão de especialistas em gestão de projetos como Harold Kerzner (2017), é desenvolver um sistema abrangente de gestão de vendas que ofereça uma solução completa e integrada para otimizar os processos comerciais. Isso será alcançado por meio da implementação de um conjunto de funcionalidades.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7105" y="5444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p:nvPr/>
        </p:nvGrpSpPr>
        <p:grpSpPr>
          <a:xfrm rot="0">
            <a:off x="537144" y="2010208"/>
            <a:ext cx="17431111" cy="7795830"/>
            <a:chOff x="0" y="0"/>
            <a:chExt cx="4590910" cy="2053223"/>
          </a:xfrm>
        </p:grpSpPr>
        <p:sp>
          <p:nvSpPr>
            <p:cNvPr name="Freeform 4" id="4"/>
            <p:cNvSpPr/>
            <p:nvPr/>
          </p:nvSpPr>
          <p:spPr>
            <a:xfrm flipH="false" flipV="false" rot="0">
              <a:off x="0" y="0"/>
              <a:ext cx="4590910" cy="2053223"/>
            </a:xfrm>
            <a:custGeom>
              <a:avLst/>
              <a:gdLst/>
              <a:ahLst/>
              <a:cxnLst/>
              <a:rect r="r" b="b" t="t" l="l"/>
              <a:pathLst>
                <a:path h="2053223" w="4590910">
                  <a:moveTo>
                    <a:pt x="22651" y="0"/>
                  </a:moveTo>
                  <a:lnTo>
                    <a:pt x="4568259" y="0"/>
                  </a:lnTo>
                  <a:cubicBezTo>
                    <a:pt x="4580769" y="0"/>
                    <a:pt x="4590910" y="10141"/>
                    <a:pt x="4590910" y="22651"/>
                  </a:cubicBezTo>
                  <a:lnTo>
                    <a:pt x="4590910" y="2030571"/>
                  </a:lnTo>
                  <a:cubicBezTo>
                    <a:pt x="4590910" y="2036579"/>
                    <a:pt x="4588524" y="2042340"/>
                    <a:pt x="4584276" y="2046588"/>
                  </a:cubicBezTo>
                  <a:cubicBezTo>
                    <a:pt x="4580028" y="2050836"/>
                    <a:pt x="4574266" y="2053223"/>
                    <a:pt x="4568259" y="2053223"/>
                  </a:cubicBezTo>
                  <a:lnTo>
                    <a:pt x="22651" y="2053223"/>
                  </a:lnTo>
                  <a:cubicBezTo>
                    <a:pt x="16644" y="2053223"/>
                    <a:pt x="10882" y="2050836"/>
                    <a:pt x="6634" y="2046588"/>
                  </a:cubicBezTo>
                  <a:cubicBezTo>
                    <a:pt x="2386" y="2042340"/>
                    <a:pt x="0" y="2036579"/>
                    <a:pt x="0" y="2030571"/>
                  </a:cubicBezTo>
                  <a:lnTo>
                    <a:pt x="0" y="22651"/>
                  </a:lnTo>
                  <a:cubicBezTo>
                    <a:pt x="0" y="16644"/>
                    <a:pt x="2386" y="10882"/>
                    <a:pt x="6634" y="6634"/>
                  </a:cubicBezTo>
                  <a:cubicBezTo>
                    <a:pt x="10882" y="2386"/>
                    <a:pt x="16644" y="0"/>
                    <a:pt x="22651" y="0"/>
                  </a:cubicBezTo>
                  <a:close/>
                </a:path>
              </a:pathLst>
            </a:custGeom>
            <a:solidFill>
              <a:srgbClr val="0B3C5A"/>
            </a:solidFill>
          </p:spPr>
        </p:sp>
        <p:sp>
          <p:nvSpPr>
            <p:cNvPr name="TextBox 5" id="5"/>
            <p:cNvSpPr txBox="true"/>
            <p:nvPr/>
          </p:nvSpPr>
          <p:spPr>
            <a:xfrm>
              <a:off x="0" y="-38100"/>
              <a:ext cx="4590910" cy="209132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354069" y="-3366753"/>
            <a:ext cx="5352128" cy="5091211"/>
          </a:xfrm>
          <a:custGeom>
            <a:avLst/>
            <a:gdLst/>
            <a:ahLst/>
            <a:cxnLst/>
            <a:rect r="r" b="b" t="t" l="l"/>
            <a:pathLst>
              <a:path h="5091211" w="5352128">
                <a:moveTo>
                  <a:pt x="0" y="0"/>
                </a:moveTo>
                <a:lnTo>
                  <a:pt x="5352127" y="0"/>
                </a:lnTo>
                <a:lnTo>
                  <a:pt x="5352127"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987356" y="2364372"/>
            <a:ext cx="6928549" cy="533400"/>
          </a:xfrm>
          <a:prstGeom prst="rect">
            <a:avLst/>
          </a:prstGeom>
        </p:spPr>
        <p:txBody>
          <a:bodyPr anchor="t" rtlCol="false" tIns="0" lIns="0" bIns="0" rIns="0">
            <a:spAutoFit/>
          </a:bodyPr>
          <a:lstStyle/>
          <a:p>
            <a:pPr>
              <a:lnSpc>
                <a:spcPts val="4200"/>
              </a:lnSpc>
            </a:pPr>
            <a:r>
              <a:rPr lang="en-US" sz="3000">
                <a:solidFill>
                  <a:srgbClr val="B6E4FD"/>
                </a:solidFill>
                <a:latin typeface="Roboto Condensed Bold"/>
              </a:rPr>
              <a:t>BANCO DE DADOS:</a:t>
            </a:r>
          </a:p>
        </p:txBody>
      </p:sp>
      <p:grpSp>
        <p:nvGrpSpPr>
          <p:cNvPr name="Group 9" id="9"/>
          <p:cNvGrpSpPr/>
          <p:nvPr/>
        </p:nvGrpSpPr>
        <p:grpSpPr>
          <a:xfrm rot="0">
            <a:off x="743031" y="2626228"/>
            <a:ext cx="1244325" cy="921777"/>
            <a:chOff x="0" y="0"/>
            <a:chExt cx="1659100" cy="1229037"/>
          </a:xfrm>
        </p:grpSpPr>
        <p:grpSp>
          <p:nvGrpSpPr>
            <p:cNvPr name="Group 10" id="10"/>
            <p:cNvGrpSpPr/>
            <p:nvPr/>
          </p:nvGrpSpPr>
          <p:grpSpPr>
            <a:xfrm rot="0">
              <a:off x="215032" y="0"/>
              <a:ext cx="1229037" cy="12290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136152"/>
              <a:ext cx="1659100" cy="880533"/>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Bold"/>
                </a:rPr>
                <a:t>01</a:t>
              </a:r>
            </a:p>
          </p:txBody>
        </p:sp>
      </p:grpSp>
      <p:grpSp>
        <p:nvGrpSpPr>
          <p:cNvPr name="Group 14" id="14"/>
          <p:cNvGrpSpPr/>
          <p:nvPr/>
        </p:nvGrpSpPr>
        <p:grpSpPr>
          <a:xfrm rot="0">
            <a:off x="9048125" y="2402215"/>
            <a:ext cx="8335290" cy="991114"/>
            <a:chOff x="0" y="0"/>
            <a:chExt cx="11113720" cy="1321485"/>
          </a:xfrm>
        </p:grpSpPr>
        <p:grpSp>
          <p:nvGrpSpPr>
            <p:cNvPr name="Group 15" id="15"/>
            <p:cNvGrpSpPr/>
            <p:nvPr/>
          </p:nvGrpSpPr>
          <p:grpSpPr>
            <a:xfrm rot="0">
              <a:off x="215032" y="92448"/>
              <a:ext cx="1229037" cy="122903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875655" y="-76200"/>
              <a:ext cx="9238065" cy="685800"/>
            </a:xfrm>
            <a:prstGeom prst="rect">
              <a:avLst/>
            </a:prstGeom>
          </p:spPr>
          <p:txBody>
            <a:bodyPr anchor="t" rtlCol="false" tIns="0" lIns="0" bIns="0" rIns="0">
              <a:spAutoFit/>
            </a:bodyPr>
            <a:lstStyle/>
            <a:p>
              <a:pPr>
                <a:lnSpc>
                  <a:spcPts val="4200"/>
                </a:lnSpc>
              </a:pPr>
              <a:r>
                <a:rPr lang="en-US" sz="3000">
                  <a:solidFill>
                    <a:srgbClr val="B6E4FD"/>
                  </a:solidFill>
                  <a:latin typeface="Roboto Condensed Bold"/>
                </a:rPr>
                <a:t>CADASTRO DE USUÁRIO</a:t>
              </a:r>
            </a:p>
          </p:txBody>
        </p:sp>
        <p:sp>
          <p:nvSpPr>
            <p:cNvPr name="TextBox 19" id="19"/>
            <p:cNvSpPr txBox="true"/>
            <p:nvPr/>
          </p:nvSpPr>
          <p:spPr>
            <a:xfrm rot="0">
              <a:off x="0" y="228600"/>
              <a:ext cx="1659100" cy="880533"/>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Bold"/>
                </a:rPr>
                <a:t>02</a:t>
              </a:r>
            </a:p>
          </p:txBody>
        </p:sp>
      </p:grpSp>
      <p:grpSp>
        <p:nvGrpSpPr>
          <p:cNvPr name="Group 20" id="20"/>
          <p:cNvGrpSpPr/>
          <p:nvPr/>
        </p:nvGrpSpPr>
        <p:grpSpPr>
          <a:xfrm rot="0">
            <a:off x="9205496" y="6463675"/>
            <a:ext cx="8335290" cy="3277308"/>
            <a:chOff x="0" y="0"/>
            <a:chExt cx="11113720" cy="4369744"/>
          </a:xfrm>
        </p:grpSpPr>
        <p:grpSp>
          <p:nvGrpSpPr>
            <p:cNvPr name="Group 21" id="21"/>
            <p:cNvGrpSpPr/>
            <p:nvPr/>
          </p:nvGrpSpPr>
          <p:grpSpPr>
            <a:xfrm rot="0">
              <a:off x="215032" y="92448"/>
              <a:ext cx="1229037" cy="122903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875655" y="-76200"/>
              <a:ext cx="9238065" cy="685800"/>
            </a:xfrm>
            <a:prstGeom prst="rect">
              <a:avLst/>
            </a:prstGeom>
          </p:spPr>
          <p:txBody>
            <a:bodyPr anchor="t" rtlCol="false" tIns="0" lIns="0" bIns="0" rIns="0">
              <a:spAutoFit/>
            </a:bodyPr>
            <a:lstStyle/>
            <a:p>
              <a:pPr>
                <a:lnSpc>
                  <a:spcPts val="4200"/>
                </a:lnSpc>
              </a:pPr>
              <a:r>
                <a:rPr lang="en-US" sz="3000">
                  <a:solidFill>
                    <a:srgbClr val="B6E4FD"/>
                  </a:solidFill>
                  <a:latin typeface="Roboto Condensed Bold"/>
                </a:rPr>
                <a:t>CADASTRO DE PRODUTOS:</a:t>
              </a:r>
            </a:p>
          </p:txBody>
        </p:sp>
        <p:sp>
          <p:nvSpPr>
            <p:cNvPr name="TextBox 25" id="25"/>
            <p:cNvSpPr txBox="true"/>
            <p:nvPr/>
          </p:nvSpPr>
          <p:spPr>
            <a:xfrm rot="0">
              <a:off x="0" y="228600"/>
              <a:ext cx="1659100" cy="880533"/>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Bold"/>
                </a:rPr>
                <a:t>03</a:t>
              </a:r>
            </a:p>
          </p:txBody>
        </p:sp>
        <p:sp>
          <p:nvSpPr>
            <p:cNvPr name="Freeform 26" id="26"/>
            <p:cNvSpPr/>
            <p:nvPr/>
          </p:nvSpPr>
          <p:spPr>
            <a:xfrm flipH="false" flipV="false" rot="0">
              <a:off x="3507082" y="656000"/>
              <a:ext cx="2410112" cy="2943648"/>
            </a:xfrm>
            <a:custGeom>
              <a:avLst/>
              <a:gdLst/>
              <a:ahLst/>
              <a:cxnLst/>
              <a:rect r="r" b="b" t="t" l="l"/>
              <a:pathLst>
                <a:path h="2943648" w="2410112">
                  <a:moveTo>
                    <a:pt x="0" y="0"/>
                  </a:moveTo>
                  <a:lnTo>
                    <a:pt x="2410112" y="0"/>
                  </a:lnTo>
                  <a:lnTo>
                    <a:pt x="2410112" y="2943649"/>
                  </a:lnTo>
                  <a:lnTo>
                    <a:pt x="0" y="2943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963776" y="3683944"/>
              <a:ext cx="9186168" cy="685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adicionar produtos à base de dados</a:t>
              </a:r>
            </a:p>
          </p:txBody>
        </p:sp>
      </p:grpSp>
      <p:sp>
        <p:nvSpPr>
          <p:cNvPr name="Freeform 28" id="28"/>
          <p:cNvSpPr/>
          <p:nvPr/>
        </p:nvSpPr>
        <p:spPr>
          <a:xfrm flipH="false" flipV="false" rot="0">
            <a:off x="2408719" y="3020139"/>
            <a:ext cx="1986211" cy="1986211"/>
          </a:xfrm>
          <a:custGeom>
            <a:avLst/>
            <a:gdLst/>
            <a:ahLst/>
            <a:cxnLst/>
            <a:rect r="r" b="b" t="t" l="l"/>
            <a:pathLst>
              <a:path h="1986211" w="1986211">
                <a:moveTo>
                  <a:pt x="0" y="0"/>
                </a:moveTo>
                <a:lnTo>
                  <a:pt x="1986211" y="0"/>
                </a:lnTo>
                <a:lnTo>
                  <a:pt x="1986211" y="1986211"/>
                </a:lnTo>
                <a:lnTo>
                  <a:pt x="0" y="19862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11466907" y="3020139"/>
            <a:ext cx="2155107" cy="1896494"/>
          </a:xfrm>
          <a:custGeom>
            <a:avLst/>
            <a:gdLst/>
            <a:ahLst/>
            <a:cxnLst/>
            <a:rect r="r" b="b" t="t" l="l"/>
            <a:pathLst>
              <a:path h="1896494" w="2155107">
                <a:moveTo>
                  <a:pt x="0" y="0"/>
                </a:moveTo>
                <a:lnTo>
                  <a:pt x="2155107" y="0"/>
                </a:lnTo>
                <a:lnTo>
                  <a:pt x="2155107" y="1896495"/>
                </a:lnTo>
                <a:lnTo>
                  <a:pt x="0" y="18964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9048125" y="252160"/>
            <a:ext cx="310674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Projeto</a:t>
            </a:r>
          </a:p>
        </p:txBody>
      </p:sp>
      <p:sp>
        <p:nvSpPr>
          <p:cNvPr name="TextBox 31" id="31"/>
          <p:cNvSpPr txBox="true"/>
          <p:nvPr/>
        </p:nvSpPr>
        <p:spPr>
          <a:xfrm rot="0">
            <a:off x="4941590" y="252160"/>
            <a:ext cx="431111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Estrutura do</a:t>
            </a:r>
          </a:p>
        </p:txBody>
      </p:sp>
      <p:sp>
        <p:nvSpPr>
          <p:cNvPr name="TextBox 32" id="32"/>
          <p:cNvSpPr txBox="true"/>
          <p:nvPr/>
        </p:nvSpPr>
        <p:spPr>
          <a:xfrm rot="0">
            <a:off x="2729371" y="5139700"/>
            <a:ext cx="1665558" cy="533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SQL sever </a:t>
            </a:r>
          </a:p>
        </p:txBody>
      </p:sp>
      <p:grpSp>
        <p:nvGrpSpPr>
          <p:cNvPr name="Group 33" id="33"/>
          <p:cNvGrpSpPr/>
          <p:nvPr/>
        </p:nvGrpSpPr>
        <p:grpSpPr>
          <a:xfrm rot="0">
            <a:off x="1028700" y="6349375"/>
            <a:ext cx="8335290" cy="3061592"/>
            <a:chOff x="0" y="0"/>
            <a:chExt cx="11113720" cy="4082122"/>
          </a:xfrm>
        </p:grpSpPr>
        <p:grpSp>
          <p:nvGrpSpPr>
            <p:cNvPr name="Group 34" id="34"/>
            <p:cNvGrpSpPr/>
            <p:nvPr/>
          </p:nvGrpSpPr>
          <p:grpSpPr>
            <a:xfrm rot="0">
              <a:off x="215032" y="92448"/>
              <a:ext cx="1229037" cy="122903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1875655" y="-76200"/>
              <a:ext cx="9238065" cy="685800"/>
            </a:xfrm>
            <a:prstGeom prst="rect">
              <a:avLst/>
            </a:prstGeom>
          </p:spPr>
          <p:txBody>
            <a:bodyPr anchor="t" rtlCol="false" tIns="0" lIns="0" bIns="0" rIns="0">
              <a:spAutoFit/>
            </a:bodyPr>
            <a:lstStyle/>
            <a:p>
              <a:pPr>
                <a:lnSpc>
                  <a:spcPts val="4200"/>
                </a:lnSpc>
              </a:pPr>
              <a:r>
                <a:rPr lang="en-US" sz="3000">
                  <a:solidFill>
                    <a:srgbClr val="B6E4FD"/>
                  </a:solidFill>
                  <a:latin typeface="Roboto Condensed Bold"/>
                </a:rPr>
                <a:t>SISTEMA DE LOGIN:</a:t>
              </a:r>
            </a:p>
          </p:txBody>
        </p:sp>
        <p:sp>
          <p:nvSpPr>
            <p:cNvPr name="TextBox 38" id="38"/>
            <p:cNvSpPr txBox="true"/>
            <p:nvPr/>
          </p:nvSpPr>
          <p:spPr>
            <a:xfrm rot="0">
              <a:off x="0" y="228600"/>
              <a:ext cx="1659100" cy="880533"/>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Bold"/>
                </a:rPr>
                <a:t>04</a:t>
              </a:r>
            </a:p>
          </p:txBody>
        </p:sp>
        <p:sp>
          <p:nvSpPr>
            <p:cNvPr name="Freeform 39" id="39"/>
            <p:cNvSpPr/>
            <p:nvPr/>
          </p:nvSpPr>
          <p:spPr>
            <a:xfrm flipH="false" flipV="false" rot="0">
              <a:off x="1258508" y="764100"/>
              <a:ext cx="3849292" cy="2521286"/>
            </a:xfrm>
            <a:custGeom>
              <a:avLst/>
              <a:gdLst/>
              <a:ahLst/>
              <a:cxnLst/>
              <a:rect r="r" b="b" t="t" l="l"/>
              <a:pathLst>
                <a:path h="2521286" w="3849292">
                  <a:moveTo>
                    <a:pt x="0" y="0"/>
                  </a:moveTo>
                  <a:lnTo>
                    <a:pt x="3849292" y="0"/>
                  </a:lnTo>
                  <a:lnTo>
                    <a:pt x="3849292" y="2521286"/>
                  </a:lnTo>
                  <a:lnTo>
                    <a:pt x="0" y="25212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0" id="40"/>
            <p:cNvSpPr txBox="true"/>
            <p:nvPr/>
          </p:nvSpPr>
          <p:spPr>
            <a:xfrm rot="0">
              <a:off x="401858" y="3396322"/>
              <a:ext cx="9186168" cy="685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verifica as credenciais do usuário</a:t>
              </a:r>
            </a:p>
          </p:txBody>
        </p:sp>
      </p:grpSp>
      <p:sp>
        <p:nvSpPr>
          <p:cNvPr name="TextBox 41" id="41"/>
          <p:cNvSpPr txBox="true"/>
          <p:nvPr/>
        </p:nvSpPr>
        <p:spPr>
          <a:xfrm rot="0">
            <a:off x="10177201" y="4911100"/>
            <a:ext cx="6889626" cy="533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adicionar usuário à base de dados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74789" y="4612326"/>
            <a:ext cx="24228392" cy="8121818"/>
          </a:xfrm>
          <a:custGeom>
            <a:avLst/>
            <a:gdLst/>
            <a:ahLst/>
            <a:cxnLst/>
            <a:rect r="r" b="b" t="t" l="l"/>
            <a:pathLst>
              <a:path h="8121818" w="24228392">
                <a:moveTo>
                  <a:pt x="0" y="0"/>
                </a:moveTo>
                <a:lnTo>
                  <a:pt x="24228391" y="0"/>
                </a:lnTo>
                <a:lnTo>
                  <a:pt x="24228391"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p:nvPr/>
        </p:nvGrpSpPr>
        <p:grpSpPr>
          <a:xfrm rot="0">
            <a:off x="537144" y="1999615"/>
            <a:ext cx="17431111" cy="5696582"/>
            <a:chOff x="0" y="0"/>
            <a:chExt cx="4590910" cy="1500334"/>
          </a:xfrm>
        </p:grpSpPr>
        <p:sp>
          <p:nvSpPr>
            <p:cNvPr name="Freeform 4" id="4"/>
            <p:cNvSpPr/>
            <p:nvPr/>
          </p:nvSpPr>
          <p:spPr>
            <a:xfrm flipH="false" flipV="false" rot="0">
              <a:off x="0" y="0"/>
              <a:ext cx="4590910" cy="1500334"/>
            </a:xfrm>
            <a:custGeom>
              <a:avLst/>
              <a:gdLst/>
              <a:ahLst/>
              <a:cxnLst/>
              <a:rect r="r" b="b" t="t" l="l"/>
              <a:pathLst>
                <a:path h="1500334" w="4590910">
                  <a:moveTo>
                    <a:pt x="22651" y="0"/>
                  </a:moveTo>
                  <a:lnTo>
                    <a:pt x="4568259" y="0"/>
                  </a:lnTo>
                  <a:cubicBezTo>
                    <a:pt x="4580769" y="0"/>
                    <a:pt x="4590910" y="10141"/>
                    <a:pt x="4590910" y="22651"/>
                  </a:cubicBezTo>
                  <a:lnTo>
                    <a:pt x="4590910" y="1477683"/>
                  </a:lnTo>
                  <a:cubicBezTo>
                    <a:pt x="4590910" y="1483691"/>
                    <a:pt x="4588524" y="1489452"/>
                    <a:pt x="4584276" y="1493700"/>
                  </a:cubicBezTo>
                  <a:cubicBezTo>
                    <a:pt x="4580028" y="1497948"/>
                    <a:pt x="4574266" y="1500334"/>
                    <a:pt x="4568259" y="1500334"/>
                  </a:cubicBezTo>
                  <a:lnTo>
                    <a:pt x="22651" y="1500334"/>
                  </a:lnTo>
                  <a:cubicBezTo>
                    <a:pt x="16644" y="1500334"/>
                    <a:pt x="10882" y="1497948"/>
                    <a:pt x="6634" y="1493700"/>
                  </a:cubicBezTo>
                  <a:cubicBezTo>
                    <a:pt x="2386" y="1489452"/>
                    <a:pt x="0" y="1483691"/>
                    <a:pt x="0" y="1477683"/>
                  </a:cubicBezTo>
                  <a:lnTo>
                    <a:pt x="0" y="22651"/>
                  </a:lnTo>
                  <a:cubicBezTo>
                    <a:pt x="0" y="16644"/>
                    <a:pt x="2386" y="10882"/>
                    <a:pt x="6634" y="6634"/>
                  </a:cubicBezTo>
                  <a:cubicBezTo>
                    <a:pt x="10882" y="2386"/>
                    <a:pt x="16644" y="0"/>
                    <a:pt x="22651" y="0"/>
                  </a:cubicBezTo>
                  <a:close/>
                </a:path>
              </a:pathLst>
            </a:custGeom>
            <a:solidFill>
              <a:srgbClr val="0B3C5A"/>
            </a:solidFill>
          </p:spPr>
        </p:sp>
        <p:sp>
          <p:nvSpPr>
            <p:cNvPr name="TextBox 5" id="5"/>
            <p:cNvSpPr txBox="true"/>
            <p:nvPr/>
          </p:nvSpPr>
          <p:spPr>
            <a:xfrm>
              <a:off x="0" y="-38100"/>
              <a:ext cx="4590910" cy="153843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33033"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904117" y="3087032"/>
            <a:ext cx="8335290" cy="3056090"/>
            <a:chOff x="0" y="0"/>
            <a:chExt cx="11113720" cy="4074787"/>
          </a:xfrm>
        </p:grpSpPr>
        <p:grpSp>
          <p:nvGrpSpPr>
            <p:cNvPr name="Group 9" id="9"/>
            <p:cNvGrpSpPr/>
            <p:nvPr/>
          </p:nvGrpSpPr>
          <p:grpSpPr>
            <a:xfrm rot="0">
              <a:off x="215032" y="92448"/>
              <a:ext cx="1229037" cy="12290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875655" y="-76200"/>
              <a:ext cx="9238065" cy="685800"/>
            </a:xfrm>
            <a:prstGeom prst="rect">
              <a:avLst/>
            </a:prstGeom>
          </p:spPr>
          <p:txBody>
            <a:bodyPr anchor="t" rtlCol="false" tIns="0" lIns="0" bIns="0" rIns="0">
              <a:spAutoFit/>
            </a:bodyPr>
            <a:lstStyle/>
            <a:p>
              <a:pPr>
                <a:lnSpc>
                  <a:spcPts val="4200"/>
                </a:lnSpc>
              </a:pPr>
              <a:r>
                <a:rPr lang="en-US" sz="3000">
                  <a:solidFill>
                    <a:srgbClr val="B6E4FD"/>
                  </a:solidFill>
                  <a:latin typeface="Roboto Condensed Bold"/>
                </a:rPr>
                <a:t>VENDAS:</a:t>
              </a:r>
            </a:p>
          </p:txBody>
        </p:sp>
        <p:sp>
          <p:nvSpPr>
            <p:cNvPr name="TextBox 13" id="13"/>
            <p:cNvSpPr txBox="true"/>
            <p:nvPr/>
          </p:nvSpPr>
          <p:spPr>
            <a:xfrm rot="0">
              <a:off x="0" y="228600"/>
              <a:ext cx="1659100" cy="880533"/>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Bold"/>
                </a:rPr>
                <a:t>05</a:t>
              </a:r>
            </a:p>
          </p:txBody>
        </p:sp>
        <p:sp>
          <p:nvSpPr>
            <p:cNvPr name="Freeform 14" id="14"/>
            <p:cNvSpPr/>
            <p:nvPr/>
          </p:nvSpPr>
          <p:spPr>
            <a:xfrm flipH="false" flipV="false" rot="0">
              <a:off x="1468423" y="764100"/>
              <a:ext cx="2903389" cy="2758220"/>
            </a:xfrm>
            <a:custGeom>
              <a:avLst/>
              <a:gdLst/>
              <a:ahLst/>
              <a:cxnLst/>
              <a:rect r="r" b="b" t="t" l="l"/>
              <a:pathLst>
                <a:path h="2758220" w="2903389">
                  <a:moveTo>
                    <a:pt x="0" y="0"/>
                  </a:moveTo>
                  <a:lnTo>
                    <a:pt x="2903390" y="0"/>
                  </a:lnTo>
                  <a:lnTo>
                    <a:pt x="2903390" y="2758220"/>
                  </a:lnTo>
                  <a:lnTo>
                    <a:pt x="0" y="2758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0" y="3388987"/>
              <a:ext cx="9186168" cy="685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interface para realizar vendas</a:t>
              </a:r>
            </a:p>
          </p:txBody>
        </p:sp>
      </p:grpSp>
      <p:grpSp>
        <p:nvGrpSpPr>
          <p:cNvPr name="Group 16" id="16"/>
          <p:cNvGrpSpPr/>
          <p:nvPr/>
        </p:nvGrpSpPr>
        <p:grpSpPr>
          <a:xfrm rot="0">
            <a:off x="9952710" y="3087032"/>
            <a:ext cx="8335290" cy="3061592"/>
            <a:chOff x="0" y="0"/>
            <a:chExt cx="11113720" cy="4082122"/>
          </a:xfrm>
        </p:grpSpPr>
        <p:grpSp>
          <p:nvGrpSpPr>
            <p:cNvPr name="Group 17" id="17"/>
            <p:cNvGrpSpPr/>
            <p:nvPr/>
          </p:nvGrpSpPr>
          <p:grpSpPr>
            <a:xfrm rot="0">
              <a:off x="215032" y="92448"/>
              <a:ext cx="1229037" cy="122903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875655" y="-76200"/>
              <a:ext cx="9238065" cy="685800"/>
            </a:xfrm>
            <a:prstGeom prst="rect">
              <a:avLst/>
            </a:prstGeom>
          </p:spPr>
          <p:txBody>
            <a:bodyPr anchor="t" rtlCol="false" tIns="0" lIns="0" bIns="0" rIns="0">
              <a:spAutoFit/>
            </a:bodyPr>
            <a:lstStyle/>
            <a:p>
              <a:pPr>
                <a:lnSpc>
                  <a:spcPts val="4200"/>
                </a:lnSpc>
              </a:pPr>
              <a:r>
                <a:rPr lang="en-US" sz="3000">
                  <a:solidFill>
                    <a:srgbClr val="B6E4FD"/>
                  </a:solidFill>
                  <a:latin typeface="Roboto Condensed Bold"/>
                </a:rPr>
                <a:t>REGISTROS E RELATÓRIOS:</a:t>
              </a:r>
            </a:p>
          </p:txBody>
        </p:sp>
        <p:sp>
          <p:nvSpPr>
            <p:cNvPr name="TextBox 21" id="21"/>
            <p:cNvSpPr txBox="true"/>
            <p:nvPr/>
          </p:nvSpPr>
          <p:spPr>
            <a:xfrm rot="0">
              <a:off x="0" y="228600"/>
              <a:ext cx="1659100" cy="880533"/>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Bold"/>
                </a:rPr>
                <a:t>06</a:t>
              </a:r>
            </a:p>
          </p:txBody>
        </p:sp>
        <p:sp>
          <p:nvSpPr>
            <p:cNvPr name="Freeform 22" id="22"/>
            <p:cNvSpPr/>
            <p:nvPr/>
          </p:nvSpPr>
          <p:spPr>
            <a:xfrm flipH="false" flipV="false" rot="0">
              <a:off x="3140092" y="660743"/>
              <a:ext cx="2777101" cy="2752802"/>
            </a:xfrm>
            <a:custGeom>
              <a:avLst/>
              <a:gdLst/>
              <a:ahLst/>
              <a:cxnLst/>
              <a:rect r="r" b="b" t="t" l="l"/>
              <a:pathLst>
                <a:path h="2752802" w="2777101">
                  <a:moveTo>
                    <a:pt x="0" y="0"/>
                  </a:moveTo>
                  <a:lnTo>
                    <a:pt x="2777102" y="0"/>
                  </a:lnTo>
                  <a:lnTo>
                    <a:pt x="2777102" y="2752801"/>
                  </a:lnTo>
                  <a:lnTo>
                    <a:pt x="0" y="2752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1927552" y="3396322"/>
              <a:ext cx="9186168" cy="685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Informações de cada venda</a:t>
              </a:r>
            </a:p>
          </p:txBody>
        </p:sp>
      </p:grpSp>
      <p:sp>
        <p:nvSpPr>
          <p:cNvPr name="TextBox 24" id="24"/>
          <p:cNvSpPr txBox="true"/>
          <p:nvPr/>
        </p:nvSpPr>
        <p:spPr>
          <a:xfrm rot="0">
            <a:off x="9048125" y="252160"/>
            <a:ext cx="310674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Projeto</a:t>
            </a:r>
          </a:p>
        </p:txBody>
      </p:sp>
      <p:sp>
        <p:nvSpPr>
          <p:cNvPr name="TextBox 25" id="25"/>
          <p:cNvSpPr txBox="true"/>
          <p:nvPr/>
        </p:nvSpPr>
        <p:spPr>
          <a:xfrm rot="0">
            <a:off x="4941590" y="252160"/>
            <a:ext cx="431111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Estrutura do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3091179" y="-1852759"/>
            <a:ext cx="9327521" cy="8872805"/>
          </a:xfrm>
          <a:custGeom>
            <a:avLst/>
            <a:gdLst/>
            <a:ahLst/>
            <a:cxnLst/>
            <a:rect r="r" b="b" t="t" l="l"/>
            <a:pathLst>
              <a:path h="8872805" w="9327521">
                <a:moveTo>
                  <a:pt x="0" y="0"/>
                </a:moveTo>
                <a:lnTo>
                  <a:pt x="9327521" y="0"/>
                </a:lnTo>
                <a:lnTo>
                  <a:pt x="9327521" y="8872805"/>
                </a:lnTo>
                <a:lnTo>
                  <a:pt x="0" y="8872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05377" y="1028700"/>
            <a:ext cx="2959265" cy="2193555"/>
          </a:xfrm>
          <a:custGeom>
            <a:avLst/>
            <a:gdLst/>
            <a:ahLst/>
            <a:cxnLst/>
            <a:rect r="r" b="b" t="t" l="l"/>
            <a:pathLst>
              <a:path h="2193555" w="2959265">
                <a:moveTo>
                  <a:pt x="0" y="0"/>
                </a:moveTo>
                <a:lnTo>
                  <a:pt x="2959265" y="0"/>
                </a:lnTo>
                <a:lnTo>
                  <a:pt x="2959265" y="2193555"/>
                </a:lnTo>
                <a:lnTo>
                  <a:pt x="0" y="2193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5795933"/>
            <a:ext cx="992048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Requisitos são propriedades que um sistema de software deve ter em busca do seu exito no ambiente onde será utilizado (Goguen, 1994 ).</a:t>
            </a:r>
          </a:p>
        </p:txBody>
      </p:sp>
      <p:sp>
        <p:nvSpPr>
          <p:cNvPr name="Freeform 5" id="5"/>
          <p:cNvSpPr/>
          <p:nvPr/>
        </p:nvSpPr>
        <p:spPr>
          <a:xfrm flipH="false" flipV="false" rot="7094373">
            <a:off x="-3300396" y="6272935"/>
            <a:ext cx="7273934" cy="7875811"/>
          </a:xfrm>
          <a:custGeom>
            <a:avLst/>
            <a:gdLst/>
            <a:ahLst/>
            <a:cxnLst/>
            <a:rect r="r" b="b" t="t" l="l"/>
            <a:pathLst>
              <a:path h="7875811" w="7273934">
                <a:moveTo>
                  <a:pt x="0" y="0"/>
                </a:moveTo>
                <a:lnTo>
                  <a:pt x="7273934" y="0"/>
                </a:lnTo>
                <a:lnTo>
                  <a:pt x="7273934" y="7875811"/>
                </a:lnTo>
                <a:lnTo>
                  <a:pt x="0" y="7875811"/>
                </a:lnTo>
                <a:lnTo>
                  <a:pt x="0" y="0"/>
                </a:lnTo>
                <a:close/>
              </a:path>
            </a:pathLst>
          </a:custGeom>
          <a:blipFill>
            <a:blip r:embed="rId6">
              <a:extLst>
                <a:ext uri="{96DAC541-7B7A-43D3-8B79-37D633B846F1}">
                  <asvg:svgBlip xmlns:asvg="http://schemas.microsoft.com/office/drawing/2016/SVG/main" r:embed="rId7"/>
                </a:ext>
              </a:extLst>
            </a:blip>
            <a:stretch>
              <a:fillRect l="0" t="-40468" r="0" b="0"/>
            </a:stretch>
          </a:blipFill>
        </p:spPr>
      </p:sp>
      <p:sp>
        <p:nvSpPr>
          <p:cNvPr name="TextBox 6" id="6"/>
          <p:cNvSpPr txBox="true"/>
          <p:nvPr/>
        </p:nvSpPr>
        <p:spPr>
          <a:xfrm rot="0">
            <a:off x="1028700" y="1964836"/>
            <a:ext cx="402840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Requisitos</a:t>
            </a:r>
          </a:p>
        </p:txBody>
      </p:sp>
      <p:sp>
        <p:nvSpPr>
          <p:cNvPr name="TextBox 7" id="7"/>
          <p:cNvSpPr txBox="true"/>
          <p:nvPr/>
        </p:nvSpPr>
        <p:spPr>
          <a:xfrm rot="0">
            <a:off x="1028700" y="4076700"/>
            <a:ext cx="9554871" cy="1066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Requisito é uma característica do sistema ou descrição de algo que o sistema é capaz de fazer (Pleeger, 2004).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3091179" y="-1852759"/>
            <a:ext cx="9327521" cy="8872805"/>
          </a:xfrm>
          <a:custGeom>
            <a:avLst/>
            <a:gdLst/>
            <a:ahLst/>
            <a:cxnLst/>
            <a:rect r="r" b="b" t="t" l="l"/>
            <a:pathLst>
              <a:path h="8872805" w="9327521">
                <a:moveTo>
                  <a:pt x="0" y="0"/>
                </a:moveTo>
                <a:lnTo>
                  <a:pt x="9327521" y="0"/>
                </a:lnTo>
                <a:lnTo>
                  <a:pt x="9327521" y="8872805"/>
                </a:lnTo>
                <a:lnTo>
                  <a:pt x="0" y="8872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27384" y="1028700"/>
            <a:ext cx="2959265" cy="2193555"/>
          </a:xfrm>
          <a:custGeom>
            <a:avLst/>
            <a:gdLst/>
            <a:ahLst/>
            <a:cxnLst/>
            <a:rect r="r" b="b" t="t" l="l"/>
            <a:pathLst>
              <a:path h="2193555" w="2959265">
                <a:moveTo>
                  <a:pt x="0" y="0"/>
                </a:moveTo>
                <a:lnTo>
                  <a:pt x="2959265" y="0"/>
                </a:lnTo>
                <a:lnTo>
                  <a:pt x="2959265" y="2193555"/>
                </a:lnTo>
                <a:lnTo>
                  <a:pt x="0" y="2193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86140" y="1773073"/>
            <a:ext cx="4028407" cy="2237740"/>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Níveis de requisitos</a:t>
            </a:r>
          </a:p>
        </p:txBody>
      </p:sp>
      <p:sp>
        <p:nvSpPr>
          <p:cNvPr name="TextBox 5" id="5"/>
          <p:cNvSpPr txBox="true"/>
          <p:nvPr/>
        </p:nvSpPr>
        <p:spPr>
          <a:xfrm rot="0">
            <a:off x="486140" y="4534919"/>
            <a:ext cx="11781136" cy="3759835"/>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Requisitos de usuário:</a:t>
            </a:r>
          </a:p>
          <a:p>
            <a:pPr marL="647700" indent="-323850" lvl="1">
              <a:lnSpc>
                <a:spcPts val="4200"/>
              </a:lnSpc>
              <a:buFont typeface="Arial"/>
              <a:buChar char="•"/>
            </a:pPr>
            <a:r>
              <a:rPr lang="en-US" sz="3000">
                <a:solidFill>
                  <a:srgbClr val="FFFFFF"/>
                </a:solidFill>
                <a:latin typeface="Roboto Condensed"/>
              </a:rPr>
              <a:t>Declaração em linguagem natural e inteligível pelo cliente, podendo ser apoiado por diagramas.  (SOMMERVILLE, 2008).</a:t>
            </a:r>
          </a:p>
          <a:p>
            <a:pPr>
              <a:lnSpc>
                <a:spcPts val="4200"/>
              </a:lnSpc>
            </a:pPr>
          </a:p>
          <a:p>
            <a:pPr>
              <a:lnSpc>
                <a:spcPts val="4200"/>
              </a:lnSpc>
            </a:pPr>
            <a:r>
              <a:rPr lang="en-US" sz="3000">
                <a:solidFill>
                  <a:srgbClr val="FFFFFF"/>
                </a:solidFill>
                <a:latin typeface="Roboto Condensed"/>
              </a:rPr>
              <a:t>Requisito de sistema:</a:t>
            </a:r>
          </a:p>
          <a:p>
            <a:pPr marL="647700" indent="-323850" lvl="1">
              <a:lnSpc>
                <a:spcPts val="4200"/>
              </a:lnSpc>
              <a:buFont typeface="Arial"/>
              <a:buChar char="•"/>
            </a:pPr>
            <a:r>
              <a:rPr lang="en-US" sz="3000">
                <a:solidFill>
                  <a:srgbClr val="FFFFFF"/>
                </a:solidFill>
                <a:latin typeface="Roboto Condensed"/>
              </a:rPr>
              <a:t>Estabelecem detalhadamente as funções, serviços e restrições, em um formatado mais apropriado para implementação. (PRESSMAN, 2006)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DAFzk1zUF7I</dc:identifier>
  <dcterms:modified xsi:type="dcterms:W3CDTF">2011-08-01T06:04:30Z</dcterms:modified>
  <cp:revision>1</cp:revision>
  <dc:title>Sistama de vendas</dc:title>
</cp:coreProperties>
</file>